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23"/>
  </p:notesMasterIdLst>
  <p:handoutMasterIdLst>
    <p:handoutMasterId r:id="rId24"/>
  </p:handoutMasterIdLst>
  <p:sldIdLst>
    <p:sldId id="261" r:id="rId2"/>
    <p:sldId id="267" r:id="rId3"/>
    <p:sldId id="268" r:id="rId4"/>
    <p:sldId id="282" r:id="rId5"/>
    <p:sldId id="269" r:id="rId6"/>
    <p:sldId id="290" r:id="rId7"/>
    <p:sldId id="291" r:id="rId8"/>
    <p:sldId id="270" r:id="rId9"/>
    <p:sldId id="297" r:id="rId10"/>
    <p:sldId id="296" r:id="rId11"/>
    <p:sldId id="298" r:id="rId12"/>
    <p:sldId id="295" r:id="rId13"/>
    <p:sldId id="285" r:id="rId14"/>
    <p:sldId id="284" r:id="rId15"/>
    <p:sldId id="287" r:id="rId16"/>
    <p:sldId id="286" r:id="rId17"/>
    <p:sldId id="294" r:id="rId18"/>
    <p:sldId id="289" r:id="rId19"/>
    <p:sldId id="288" r:id="rId20"/>
    <p:sldId id="293" r:id="rId21"/>
    <p:sldId id="29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85" autoAdjust="0"/>
    <p:restoredTop sz="92745" autoAdjust="0"/>
  </p:normalViewPr>
  <p:slideViewPr>
    <p:cSldViewPr snapToGrid="0" showGuides="1">
      <p:cViewPr>
        <p:scale>
          <a:sx n="66" d="100"/>
          <a:sy n="66" d="100"/>
        </p:scale>
        <p:origin x="2096" y="712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26/08/2017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26/08/2017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186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981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9191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392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8643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9138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3379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494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4309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hyperlink" Target="http://image.ku.dk/lightbox/211/13407586855728741badb20/" TargetMode="External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designguide.ku.dk/ku/skabeloner/powerpoint/praesentationer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26/08/2017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26/08/2017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26/08/2017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  <a:t/>
            </a: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26/08/2017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26/08/2017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26/08/2017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26/08/2017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26/08/2017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26/08/2017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26/08/2017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26/08/2017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26/08/2017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26/08/2017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08012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 smtClean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 smtClean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  <a:endParaRPr lang="en-GB" sz="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  <a:endParaRPr lang="en-GB" altLang="da-DK" sz="8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  <a:endParaRPr lang="en-GB" altLang="da-DK" sz="8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  <a:endParaRPr lang="en-GB" sz="800" b="0" noProof="1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 smtClean="0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  <a:endParaRPr lang="en-GB" sz="800" b="0" noProof="1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  <a:endParaRPr lang="en-GB" sz="800" b="0" noProof="1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  <a:endParaRPr lang="en-GB" sz="800" b="1" noProof="1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  <a:endParaRPr lang="en-GB" sz="800" b="0" noProof="1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26/08/2017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26/08/2017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26/08/2017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26/08/2017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26/08/2017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26/08/2017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26/08/2017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24" Type="http://schemas.openxmlformats.org/officeDocument/2006/relationships/image" Target="../media/image1.emf"/><Relationship Id="rId2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26/08/2017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em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azy_learning" TargetMode="External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Carlotta Porcelli, </a:t>
            </a:r>
            <a:r>
              <a:rPr lang="en-GB" dirty="0" err="1"/>
              <a:t>Bioinformatic</a:t>
            </a:r>
            <a:r>
              <a:rPr lang="en-GB" dirty="0"/>
              <a:t> Project 1, 26 August 2017</a:t>
            </a:r>
          </a:p>
          <a:p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Gaussian processes to model chemotactic movement of droplets</a:t>
            </a:r>
          </a:p>
          <a:p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26/08/2017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03/09/2017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78590" y="500576"/>
                <a:ext cx="11794322" cy="6365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GB" sz="2400" dirty="0" smtClean="0"/>
                  <a:t>A </a:t>
                </a:r>
                <a:r>
                  <a:rPr lang="en-GB" sz="2400" b="1" dirty="0" smtClean="0"/>
                  <a:t>Gaussian </a:t>
                </a:r>
                <a:r>
                  <a:rPr lang="en-GB" sz="2400" b="1" dirty="0"/>
                  <a:t>process (GP</a:t>
                </a:r>
                <a:r>
                  <a:rPr lang="en-GB" sz="2400" b="1" dirty="0" smtClean="0"/>
                  <a:t>) </a:t>
                </a:r>
                <a:r>
                  <a:rPr lang="en-GB" sz="2400" dirty="0"/>
                  <a:t>generalizes the multivariate normal to </a:t>
                </a:r>
                <a:r>
                  <a:rPr lang="en-GB" sz="2400" i="1" dirty="0"/>
                  <a:t>infinite</a:t>
                </a:r>
                <a:r>
                  <a:rPr lang="en-GB" sz="2400" dirty="0"/>
                  <a:t> </a:t>
                </a:r>
                <a:r>
                  <a:rPr lang="en-GB" sz="2400" dirty="0" smtClean="0"/>
                  <a:t>dimensions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GB" sz="2400" dirty="0" smtClean="0"/>
                  <a:t>defines </a:t>
                </a:r>
                <a:r>
                  <a:rPr lang="en-GB" sz="2400" dirty="0"/>
                  <a:t>a distribution over the function’s values at a finite set </a:t>
                </a:r>
                <a:r>
                  <a:rPr lang="en-GB" sz="2400" dirty="0"/>
                  <a:t>of </a:t>
                </a:r>
                <a:r>
                  <a:rPr lang="en-GB" sz="2400" dirty="0"/>
                  <a:t>points                  </a:t>
                </a:r>
                <a14:m>
                  <m:oMath xmlns:m="http://schemas.openxmlformats.org/officeDocument/2006/math">
                    <m:r>
                      <a:rPr lang="it-IT" sz="2400" i="1">
                        <a:latin typeface="Cambria Math" charset="0"/>
                      </a:rPr>
                      <m:t>𝑋</m:t>
                    </m:r>
                    <m:r>
                      <a:rPr lang="it-IT" sz="2400" i="1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mr-IN" sz="2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it-IT" sz="2400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it-IT" sz="24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it-IT" sz="24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it-IT" sz="2400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it-IT" sz="24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it-IT" sz="2400" i="1">
                            <a:latin typeface="Cambria Math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it-IT" sz="2400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it-IT" sz="2400" i="1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GB" sz="2400" b="1" dirty="0" smtClean="0"/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GB" sz="2400" b="1" dirty="0" smtClean="0"/>
                  <a:t>Gaussian process (GP) </a:t>
                </a:r>
                <a:r>
                  <a:rPr lang="en-GB" sz="2400" dirty="0" smtClean="0"/>
                  <a:t>defines a prior distribution over functions </a:t>
                </a:r>
                <a:r>
                  <a:rPr lang="en-GB" sz="2400" dirty="0"/>
                  <a:t>which can be converted into a posterior over functions once </a:t>
                </a:r>
                <a:r>
                  <a:rPr lang="en-GB" sz="2400" dirty="0" smtClean="0"/>
                  <a:t>the model is fit to some data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GB" sz="2400" b="1" dirty="0" smtClean="0"/>
                  <a:t>GP assumes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it-IT" sz="240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it-IT" sz="2400" b="0" i="1" smtClean="0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it-IT" sz="240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it-IT" sz="2400" b="0" i="1" smtClean="0">
                            <a:latin typeface="Cambria Math" charset="0"/>
                          </a:rPr>
                          <m:t>,…, </m:t>
                        </m:r>
                        <m:r>
                          <a:rPr lang="it-IT" sz="2400" b="0" i="1" smtClean="0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it-IT" sz="240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24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GB" sz="2400" dirty="0" smtClean="0"/>
                  <a:t> </a:t>
                </a:r>
                <a:r>
                  <a:rPr lang="en-GB" sz="2400" b="1" dirty="0" smtClean="0"/>
                  <a:t>is jointly Gaussian </a:t>
                </a:r>
                <a:r>
                  <a:rPr lang="en-GB" sz="2400" dirty="0" smtClean="0"/>
                  <a:t>and</a:t>
                </a:r>
                <a:r>
                  <a:rPr lang="en-GB" sz="2400" b="1" dirty="0" smtClean="0"/>
                  <a:t> </a:t>
                </a:r>
                <a:r>
                  <a:rPr lang="en-GB" sz="2400" dirty="0" smtClean="0"/>
                  <a:t>described with a </a:t>
                </a:r>
                <a:r>
                  <a:rPr lang="en-GB" sz="2400" b="1" dirty="0" smtClean="0"/>
                  <a:t>mean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m</m:t>
                    </m:r>
                    <m:d>
                      <m:dPr>
                        <m:ctrlPr>
                          <a:rPr lang="it-IT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it-IT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sz="2400" b="1" dirty="0" smtClean="0"/>
                  <a:t> </a:t>
                </a:r>
                <a:r>
                  <a:rPr lang="en-GB" sz="2400" dirty="0" smtClean="0"/>
                  <a:t>and </a:t>
                </a:r>
                <a:r>
                  <a:rPr lang="en-GB" sz="2400" b="1" dirty="0" smtClean="0"/>
                  <a:t>covariance function </a:t>
                </a:r>
                <a:r>
                  <a:rPr lang="en-GB" sz="2400" i="1" dirty="0" smtClean="0"/>
                  <a:t>(kernel function)</a:t>
                </a:r>
                <a:r>
                  <a:rPr lang="en-GB" sz="24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k</m:t>
                    </m:r>
                    <m:r>
                      <a:rPr lang="it-IT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it-IT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it-IT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it-IT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it-IT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′)</m:t>
                    </m:r>
                  </m:oMath>
                </a14:m>
                <a:r>
                  <a:rPr lang="en-GB" sz="2400" b="1" dirty="0" smtClean="0"/>
                  <a:t> </a:t>
                </a:r>
                <a:r>
                  <a:rPr lang="en-GB" sz="2400" dirty="0" smtClean="0"/>
                  <a:t>given by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GB" sz="240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it-IT" sz="2400" b="0" i="1" smtClean="0">
                            <a:latin typeface="Cambria Math" charset="0"/>
                          </a:rPr>
                          <m:t>𝑥𝑥</m:t>
                        </m:r>
                        <m:r>
                          <a:rPr lang="it-IT" sz="2400" b="0" i="1" smtClean="0">
                            <a:latin typeface="Cambria Math" charset="0"/>
                          </a:rPr>
                          <m:t>′</m:t>
                        </m:r>
                      </m:sub>
                      <m:sup/>
                      <m:e>
                        <m:r>
                          <a:rPr lang="it-IT" sz="2400" b="0" i="1" smtClean="0">
                            <a:latin typeface="Cambria Math" charset="0"/>
                          </a:rPr>
                          <m:t>=</m:t>
                        </m:r>
                        <m:r>
                          <a:rPr lang="it-IT" sz="2400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it-IT" sz="2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it-IT" sz="24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it-IT" sz="2400" b="0" i="1" smtClean="0">
                            <a:latin typeface="Cambria Math" charset="0"/>
                          </a:rPr>
                          <m:t>, </m:t>
                        </m:r>
                        <m:r>
                          <a:rPr lang="it-IT" sz="24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it-IT" sz="2400" b="0" i="1" smtClean="0">
                            <a:latin typeface="Cambria Math" charset="0"/>
                          </a:rPr>
                          <m:t>′)</m:t>
                        </m:r>
                      </m:e>
                    </m:nary>
                  </m:oMath>
                </a14:m>
                <a:endParaRPr lang="en-GB" sz="2400" b="1" dirty="0" smtClean="0"/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GB" sz="2400" dirty="0"/>
                  <a:t>if 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charset="0"/>
                      </a:rPr>
                      <m:t>𝑥</m:t>
                    </m:r>
                    <m:r>
                      <a:rPr lang="en-US" sz="240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GB" sz="2400" dirty="0"/>
                  <a:t> and 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charset="0"/>
                      </a:rPr>
                      <m:t>𝑥</m:t>
                    </m:r>
                    <m:r>
                      <a:rPr lang="it-IT" sz="2400" b="0" i="1" smtClean="0">
                        <a:latin typeface="Cambria Math" charset="0"/>
                      </a:rPr>
                      <m:t>′ </m:t>
                    </m:r>
                  </m:oMath>
                </a14:m>
                <a:r>
                  <a:rPr lang="en-GB" sz="2400" dirty="0"/>
                  <a:t> are deemed by the kernel to be similar, then we expect the output of the function at those points to be similar, too</a:t>
                </a:r>
                <a:r>
                  <a:rPr lang="en-GB" sz="2400" dirty="0" smtClean="0"/>
                  <a:t>.</a:t>
                </a:r>
                <a:endParaRPr lang="en-GB" sz="2400" b="1" dirty="0" smtClean="0"/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GB" sz="2400" dirty="0" smtClean="0"/>
                  <a:t>it is a distribution over functions with a continuous domain</a:t>
                </a:r>
                <a:endParaRPr lang="en-GB" sz="24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90" y="500576"/>
                <a:ext cx="11794322" cy="6365332"/>
              </a:xfrm>
              <a:prstGeom prst="rect">
                <a:avLst/>
              </a:prstGeom>
              <a:blipFill rotWithShape="0">
                <a:blip r:embed="rId2"/>
                <a:stretch>
                  <a:fillRect l="-14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03/09/2017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311285" y="1747233"/>
            <a:ext cx="1188071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>
                <a:solidFill>
                  <a:srgbClr val="1D1F22"/>
                </a:solidFill>
              </a:rPr>
              <a:t> The </a:t>
            </a:r>
            <a:r>
              <a:rPr lang="en-US" sz="2400" dirty="0">
                <a:solidFill>
                  <a:srgbClr val="1D1F22"/>
                </a:solidFill>
              </a:rPr>
              <a:t>prediction interpolates the observations </a:t>
            </a:r>
            <a:r>
              <a:rPr lang="en-US" sz="2400" dirty="0" smtClean="0">
                <a:solidFill>
                  <a:srgbClr val="1D1F22"/>
                </a:solidFill>
              </a:rPr>
              <a:t>(for </a:t>
            </a:r>
            <a:r>
              <a:rPr lang="en-US" sz="2400" dirty="0">
                <a:solidFill>
                  <a:srgbClr val="1D1F22"/>
                </a:solidFill>
              </a:rPr>
              <a:t>regular kernels).</a:t>
            </a:r>
          </a:p>
          <a:p>
            <a:pPr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>
                <a:solidFill>
                  <a:srgbClr val="1D1F22"/>
                </a:solidFill>
              </a:rPr>
              <a:t> The </a:t>
            </a:r>
            <a:r>
              <a:rPr lang="en-US" sz="2400" dirty="0">
                <a:solidFill>
                  <a:srgbClr val="1D1F22"/>
                </a:solidFill>
              </a:rPr>
              <a:t>prediction is probabilistic (</a:t>
            </a:r>
            <a:r>
              <a:rPr lang="en-US" sz="2400" dirty="0" smtClean="0">
                <a:solidFill>
                  <a:srgbClr val="1D1F22"/>
                </a:solidFill>
              </a:rPr>
              <a:t>Gaussian), it is possible to compute </a:t>
            </a:r>
            <a:r>
              <a:rPr lang="en-US" sz="2400" dirty="0">
                <a:solidFill>
                  <a:srgbClr val="1D1F22"/>
                </a:solidFill>
              </a:rPr>
              <a:t>empirical confidence intervals </a:t>
            </a:r>
          </a:p>
          <a:p>
            <a:pPr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>
                <a:solidFill>
                  <a:srgbClr val="1D1F22"/>
                </a:solidFill>
              </a:rPr>
              <a:t> Versatile</a:t>
            </a:r>
            <a:r>
              <a:rPr lang="en-US" sz="2400" dirty="0">
                <a:solidFill>
                  <a:srgbClr val="1D1F22"/>
                </a:solidFill>
              </a:rPr>
              <a:t>: </a:t>
            </a:r>
            <a:r>
              <a:rPr lang="en-US" sz="2400" dirty="0" smtClean="0">
                <a:solidFill>
                  <a:srgbClr val="1D1F22"/>
                </a:solidFill>
              </a:rPr>
              <a:t>different kernels</a:t>
            </a:r>
            <a:r>
              <a:rPr lang="en-US" sz="2400" dirty="0">
                <a:solidFill>
                  <a:srgbClr val="1D1F22"/>
                </a:solidFill>
              </a:rPr>
              <a:t> </a:t>
            </a:r>
            <a:r>
              <a:rPr lang="en-US" sz="2400" dirty="0" smtClean="0">
                <a:solidFill>
                  <a:srgbClr val="1D1F22"/>
                </a:solidFill>
              </a:rPr>
              <a:t>can </a:t>
            </a:r>
            <a:r>
              <a:rPr lang="en-US" sz="2400" dirty="0">
                <a:solidFill>
                  <a:srgbClr val="1D1F22"/>
                </a:solidFill>
              </a:rPr>
              <a:t>be </a:t>
            </a:r>
            <a:r>
              <a:rPr lang="en-US" sz="2400" dirty="0" smtClean="0">
                <a:solidFill>
                  <a:srgbClr val="1D1F22"/>
                </a:solidFill>
              </a:rPr>
              <a:t>specified</a:t>
            </a:r>
            <a:endParaRPr lang="en-US" sz="2400" b="0" i="0" dirty="0">
              <a:solidFill>
                <a:srgbClr val="1D1F2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40470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Radial Basis Function kernel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31/08/2017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12</a:t>
            </a:fld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1691229" y="1651136"/>
                <a:ext cx="5617283" cy="9768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lang="it-IT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it-IT" sz="2800" b="0" i="1" smtClean="0">
                              <a:latin typeface="Cambria Math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it-IT" sz="2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it-IT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it-IT" sz="2800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it-IT" sz="2800" b="0" i="1" smtClean="0">
                          <a:latin typeface="Cambria Math" charset="0"/>
                        </a:rPr>
                        <m:t>= </m:t>
                      </m:r>
                      <m:sSup>
                        <m:sSupPr>
                          <m:ctrlPr>
                            <a:rPr lang="it-IT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it-IT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it-IT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it-IT" sz="28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2800" b="0" i="0" smtClean="0">
                              <a:latin typeface="Cambria Math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mr-IN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it-IT" sz="2800" b="0" i="1" smtClean="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mr-IN" sz="28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mr-IN" sz="2800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mr-IN" sz="28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2800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it-IT" sz="2800" i="1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it-IT" sz="2800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it-IT" sz="2800" i="1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it-IT" sz="28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it-IT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it-IT" sz="2800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2800" b="0" i="1" smtClean="0">
                                          <a:latin typeface="Cambria Math" charset="0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lang="it-IT" sz="28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229" y="1651136"/>
                <a:ext cx="5617283" cy="97680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7906923" y="1651136"/>
                <a:ext cx="484437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 smtClean="0"/>
                  <a:t>0 if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mr-IN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it-IT" sz="2400" i="1">
                            <a:latin typeface="Cambria Math" charset="0"/>
                          </a:rPr>
                          <m:t>𝑥</m:t>
                        </m:r>
                        <m:r>
                          <a:rPr lang="it-IT" sz="2400" i="1">
                            <a:latin typeface="Cambria Math" charset="0"/>
                          </a:rPr>
                          <m:t>−</m:t>
                        </m:r>
                        <m:r>
                          <a:rPr lang="it-IT" sz="2400" i="1">
                            <a:latin typeface="Cambria Math" charset="0"/>
                          </a:rPr>
                          <m:t>𝑥</m:t>
                        </m:r>
                        <m:r>
                          <a:rPr lang="it-IT" sz="2400" i="1">
                            <a:latin typeface="Cambria Math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GB" sz="2400" dirty="0" smtClean="0"/>
                  <a:t> -&gt; ∞</a:t>
                </a:r>
              </a:p>
              <a:p>
                <a:r>
                  <a:rPr lang="en-GB" sz="2400" dirty="0" smtClean="0"/>
                  <a:t>1 if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mr-IN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it-IT" sz="2400" i="1">
                            <a:latin typeface="Cambria Math" charset="0"/>
                          </a:rPr>
                          <m:t>𝑥</m:t>
                        </m:r>
                        <m:r>
                          <a:rPr lang="it-IT" sz="2400" i="1">
                            <a:latin typeface="Cambria Math" charset="0"/>
                          </a:rPr>
                          <m:t>−</m:t>
                        </m:r>
                        <m:r>
                          <a:rPr lang="it-IT" sz="2400" i="1">
                            <a:latin typeface="Cambria Math" charset="0"/>
                          </a:rPr>
                          <m:t>𝑥</m:t>
                        </m:r>
                        <m:r>
                          <a:rPr lang="it-IT" sz="2400" i="1">
                            <a:latin typeface="Cambria Math" charset="0"/>
                          </a:rPr>
                          <m:t>′</m:t>
                        </m:r>
                      </m:e>
                    </m:d>
                    <m:r>
                      <a:rPr lang="it-IT" sz="2400" b="0" i="0" smtClean="0">
                        <a:latin typeface="Cambria Math" charset="0"/>
                      </a:rPr>
                      <m:t>=0 </m:t>
                    </m:r>
                  </m:oMath>
                </a14:m>
                <a:r>
                  <a:rPr lang="en-GB" sz="2400" dirty="0" smtClean="0"/>
                  <a:t>-&gt; x=x’</a:t>
                </a:r>
                <a:endParaRPr lang="it-IT" sz="2400" b="0" dirty="0" smtClean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923" y="1651136"/>
                <a:ext cx="4844375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1887" t="-16176" b="-705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155643" y="2874493"/>
                <a:ext cx="12036357" cy="2287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mr-IN" sz="2400" b="1" i="1"/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mr-IN" sz="2400" b="1" i="1"/>
                            </m:ctrlPr>
                          </m:dPr>
                          <m:e>
                            <m:r>
                              <a:rPr lang="it-IT" sz="2400" b="1" i="1"/>
                              <m:t>𝒙</m:t>
                            </m:r>
                            <m:r>
                              <a:rPr lang="it-IT" sz="2400" b="1" i="1"/>
                              <m:t>−</m:t>
                            </m:r>
                            <m:r>
                              <a:rPr lang="it-IT" sz="2400" b="1" i="1"/>
                              <m:t>𝒙</m:t>
                            </m:r>
                            <m:r>
                              <a:rPr lang="it-IT" sz="2400" b="1" i="1"/>
                              <m:t>′</m:t>
                            </m:r>
                          </m:e>
                        </m:d>
                      </m:e>
                      <m:sup>
                        <m:r>
                          <a:rPr lang="it-IT" sz="2400" b="1" i="1"/>
                          <m:t>𝟐</m:t>
                        </m:r>
                      </m:sup>
                    </m:sSup>
                  </m:oMath>
                </a14:m>
                <a:r>
                  <a:rPr lang="it-IT" sz="2400" b="1" i="1" dirty="0" smtClean="0"/>
                  <a:t>: </a:t>
                </a:r>
                <a:r>
                  <a:rPr lang="it-IT" sz="2400" dirty="0" smtClean="0"/>
                  <a:t>squared Euclidean distance</a:t>
                </a:r>
                <a:endParaRPr lang="it-IT" sz="2400" i="1" dirty="0" smtClean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sz="2400" b="1" i="1" smtClean="0"/>
                        </m:ctrlPr>
                      </m:sSupPr>
                      <m:e>
                        <m:r>
                          <a:rPr lang="it-IT" sz="2400" b="1" i="1">
                            <a:ea typeface="Cambria Math" charset="0"/>
                            <a:cs typeface="Cambria Math" charset="0"/>
                          </a:rPr>
                          <m:t>𝝈</m:t>
                        </m:r>
                      </m:e>
                      <m:sup>
                        <m:r>
                          <a:rPr lang="it-IT" sz="2400" b="1" i="1"/>
                          <m:t>𝟐</m:t>
                        </m:r>
                      </m:sup>
                    </m:sSup>
                  </m:oMath>
                </a14:m>
                <a:r>
                  <a:rPr lang="en-GB" sz="2400" b="1" dirty="0" smtClean="0"/>
                  <a:t> :  </a:t>
                </a:r>
                <a:r>
                  <a:rPr lang="en-GB" sz="2400" dirty="0" smtClean="0"/>
                  <a:t>scale factor - </a:t>
                </a:r>
                <a:r>
                  <a:rPr lang="en-GB" sz="2400" dirty="0"/>
                  <a:t>determines the average distance of </a:t>
                </a:r>
                <a:r>
                  <a:rPr lang="en-GB" sz="2400" dirty="0" smtClean="0"/>
                  <a:t>the function </a:t>
                </a:r>
                <a:r>
                  <a:rPr lang="en-GB" sz="2400" dirty="0"/>
                  <a:t>away from its mean</a:t>
                </a:r>
                <a:endParaRPr lang="en-GB" sz="2400" dirty="0" smtClean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it-IT" sz="2400" b="1" i="1"/>
                      <m:t>𝒍</m:t>
                    </m:r>
                  </m:oMath>
                </a14:m>
                <a:r>
                  <a:rPr lang="en-GB" sz="2400" b="1" dirty="0" smtClean="0"/>
                  <a:t> :  </a:t>
                </a:r>
                <a:r>
                  <a:rPr lang="en-GB" sz="2400" dirty="0" smtClean="0"/>
                  <a:t>length-scale parameter </a:t>
                </a:r>
                <a:r>
                  <a:rPr lang="en-GB" sz="2400" dirty="0"/>
                  <a:t>determines the length of the </a:t>
                </a:r>
                <a:r>
                  <a:rPr lang="en-GB" sz="2400" dirty="0" smtClean="0"/>
                  <a:t>’curves' </a:t>
                </a:r>
                <a:r>
                  <a:rPr lang="en-GB" sz="2400" dirty="0"/>
                  <a:t>in </a:t>
                </a:r>
                <a:r>
                  <a:rPr lang="en-GB" sz="2400" dirty="0" smtClean="0"/>
                  <a:t>the function</a:t>
                </a:r>
                <a:endParaRPr lang="en-GB" sz="2400" dirty="0"/>
              </a:p>
              <a:p>
                <a:pPr>
                  <a:lnSpc>
                    <a:spcPct val="150000"/>
                  </a:lnSpc>
                </a:pPr>
                <a:endParaRPr lang="en-GB" sz="24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43" y="2874493"/>
                <a:ext cx="12036357" cy="2287165"/>
              </a:xfrm>
              <a:prstGeom prst="rect">
                <a:avLst/>
              </a:prstGeom>
              <a:blipFill rotWithShape="0">
                <a:blip r:embed="rId5"/>
                <a:stretch>
                  <a:fillRect l="-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155643" y="4992710"/>
            <a:ext cx="61478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sz="2400" dirty="0"/>
              <a:t>s</a:t>
            </a:r>
            <a:r>
              <a:rPr lang="en-GB" sz="2400" dirty="0" smtClean="0"/>
              <a:t>tandard kernel</a:t>
            </a:r>
          </a:p>
          <a:p>
            <a:pPr marL="285750" indent="-285750">
              <a:buFont typeface="Arial" charset="0"/>
              <a:buChar char="•"/>
            </a:pPr>
            <a:r>
              <a:rPr lang="en-GB" sz="2400" dirty="0"/>
              <a:t>i</a:t>
            </a:r>
            <a:r>
              <a:rPr lang="en-GB" sz="2400" dirty="0" smtClean="0"/>
              <a:t>nterpretation as a similarity measure</a:t>
            </a:r>
          </a:p>
        </p:txBody>
      </p:sp>
    </p:spTree>
    <p:extLst>
      <p:ext uri="{BB962C8B-B14F-4D97-AF65-F5344CB8AC3E}">
        <p14:creationId xmlns:p14="http://schemas.microsoft.com/office/powerpoint/2010/main" val="46596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/>
              <a:t>Contents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962" y="2427605"/>
            <a:ext cx="11012488" cy="1915795"/>
          </a:xfrm>
        </p:spPr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en-GB" sz="3600" dirty="0" smtClean="0">
                <a:solidFill>
                  <a:schemeClr val="bg2">
                    <a:lumMod val="90000"/>
                  </a:schemeClr>
                </a:solidFill>
              </a:rPr>
              <a:t>Introduction</a:t>
            </a:r>
          </a:p>
          <a:p>
            <a:pPr algn="ctr">
              <a:lnSpc>
                <a:spcPct val="150000"/>
              </a:lnSpc>
            </a:pPr>
            <a:r>
              <a:rPr lang="en-GB" sz="3600" dirty="0" smtClean="0"/>
              <a:t>The software</a:t>
            </a:r>
          </a:p>
          <a:p>
            <a:pPr algn="ctr">
              <a:lnSpc>
                <a:spcPct val="150000"/>
              </a:lnSpc>
            </a:pPr>
            <a:r>
              <a:rPr lang="en-GB" sz="3600" dirty="0" smtClean="0">
                <a:solidFill>
                  <a:schemeClr val="bg2">
                    <a:lumMod val="90000"/>
                  </a:schemeClr>
                </a:solidFill>
              </a:rPr>
              <a:t>Results and discussion</a:t>
            </a:r>
          </a:p>
          <a:p>
            <a:pPr algn="ctr">
              <a:lnSpc>
                <a:spcPct val="150000"/>
              </a:lnSpc>
            </a:pPr>
            <a:r>
              <a:rPr lang="en-GB" sz="3600" dirty="0" smtClean="0">
                <a:solidFill>
                  <a:schemeClr val="bg2">
                    <a:lumMod val="90000"/>
                  </a:schemeClr>
                </a:solidFill>
              </a:rPr>
              <a:t>Future work</a:t>
            </a:r>
            <a:endParaRPr lang="en-GB" sz="3600" dirty="0" smtClean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D6F4A-EF19-4207-9352-00A502E06581}" type="datetime1">
              <a:rPr lang="en-GB" smtClean="0"/>
              <a:t>27/08/2017</a:t>
            </a:fld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476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/>
              <a:t>The software</a:t>
            </a:r>
            <a:endParaRPr lang="en-GB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31/08/2017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14</a:t>
            </a:fld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274824" y="2203903"/>
            <a:ext cx="11640766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fontAlgn="t"/>
            <a:r>
              <a:rPr lang="en-US" i="1" dirty="0" smtClean="0">
                <a:solidFill>
                  <a:srgbClr val="808080"/>
                </a:solidFill>
                <a:latin typeface="Consolas" charset="0"/>
              </a:rPr>
              <a:t># choice of kernel</a:t>
            </a:r>
            <a:endParaRPr lang="en-US" dirty="0" smtClean="0">
              <a:solidFill>
                <a:srgbClr val="000000"/>
              </a:solidFill>
              <a:latin typeface="Consolas" charset="0"/>
            </a:endParaRPr>
          </a:p>
          <a:p>
            <a:pPr fontAlgn="t"/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kg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 </a:t>
            </a:r>
            <a:r>
              <a:rPr lang="en-US" dirty="0">
                <a:solidFill>
                  <a:srgbClr val="66CC66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charset="0"/>
              </a:rPr>
              <a:t>GPy.kern.RBF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charset="0"/>
              </a:rPr>
              <a:t>input_dim</a:t>
            </a:r>
            <a:r>
              <a:rPr lang="en-US" dirty="0">
                <a:solidFill>
                  <a:srgbClr val="66CC66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FF4500"/>
                </a:solidFill>
                <a:latin typeface="Consolas" charset="0"/>
              </a:rPr>
              <a:t>2</a:t>
            </a:r>
            <a:r>
              <a:rPr lang="en-US" dirty="0">
                <a:solidFill>
                  <a:srgbClr val="66CC66"/>
                </a:solidFill>
                <a:latin typeface="Consolas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 variance</a:t>
            </a:r>
            <a:r>
              <a:rPr lang="en-US" dirty="0">
                <a:solidFill>
                  <a:srgbClr val="66CC66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FF4500"/>
                </a:solidFill>
                <a:latin typeface="Consolas" charset="0"/>
              </a:rPr>
              <a:t>0.5</a:t>
            </a:r>
            <a:r>
              <a:rPr lang="en-US" dirty="0">
                <a:solidFill>
                  <a:srgbClr val="66CC66"/>
                </a:solidFill>
                <a:latin typeface="Consolas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charset="0"/>
              </a:rPr>
              <a:t>lengthscale</a:t>
            </a:r>
            <a:r>
              <a:rPr lang="en-US" dirty="0">
                <a:solidFill>
                  <a:srgbClr val="66CC66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FF4500"/>
                </a:solidFill>
                <a:latin typeface="Consolas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.</a:t>
            </a:r>
            <a:r>
              <a:rPr lang="en-US" dirty="0">
                <a:solidFill>
                  <a:srgbClr val="66CC66"/>
                </a:solidFill>
                <a:latin typeface="Consolas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 ARD</a:t>
            </a:r>
            <a:r>
              <a:rPr lang="en-US" dirty="0">
                <a:solidFill>
                  <a:srgbClr val="66CC66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Consolas" charset="0"/>
              </a:rPr>
              <a:t>True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)</a:t>
            </a:r>
          </a:p>
          <a:p>
            <a:pPr fontAlgn="t"/>
            <a:endParaRPr lang="en-US" dirty="0" smtClean="0">
              <a:solidFill>
                <a:srgbClr val="000000"/>
              </a:solidFill>
              <a:latin typeface="Consolas" charset="0"/>
            </a:endParaRPr>
          </a:p>
          <a:p>
            <a:pPr lvl="0" fontAlgn="t"/>
            <a:r>
              <a:rPr lang="en-US" i="1" dirty="0">
                <a:solidFill>
                  <a:srgbClr val="808080"/>
                </a:solidFill>
                <a:latin typeface="Consolas" charset="0"/>
              </a:rPr>
              <a:t># </a:t>
            </a:r>
            <a:r>
              <a:rPr lang="en-US" i="1" dirty="0" smtClean="0">
                <a:solidFill>
                  <a:srgbClr val="808080"/>
                </a:solidFill>
                <a:latin typeface="Consolas" charset="0"/>
              </a:rPr>
              <a:t>instantiation of the model </a:t>
            </a:r>
            <a:endParaRPr lang="en-US" dirty="0">
              <a:solidFill>
                <a:srgbClr val="000000"/>
              </a:solidFill>
              <a:latin typeface="Consolas" charset="0"/>
            </a:endParaRPr>
          </a:p>
          <a:p>
            <a:pPr fontAlgn="t"/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model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 </a:t>
            </a:r>
            <a:r>
              <a:rPr lang="en-US" dirty="0">
                <a:solidFill>
                  <a:srgbClr val="66CC66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 </a:t>
            </a:r>
            <a:r>
              <a:rPr lang="en-US" dirty="0" err="1" smtClean="0">
                <a:solidFill>
                  <a:srgbClr val="000000"/>
                </a:solidFill>
                <a:latin typeface="Consolas" charset="0"/>
              </a:rPr>
              <a:t>GPy.models.GPRegression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nsolas" charset="0"/>
              </a:rPr>
              <a:t>x_set</a:t>
            </a:r>
            <a:r>
              <a:rPr lang="en-US" dirty="0" smtClean="0">
                <a:solidFill>
                  <a:srgbClr val="66CC66"/>
                </a:solidFill>
                <a:latin typeface="Consolas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 </a:t>
            </a:r>
            <a:r>
              <a:rPr lang="en-US" dirty="0" err="1" smtClean="0">
                <a:solidFill>
                  <a:srgbClr val="000000"/>
                </a:solidFill>
                <a:latin typeface="Consolas" charset="0"/>
              </a:rPr>
              <a:t>y_set</a:t>
            </a:r>
            <a:r>
              <a:rPr lang="en-US" dirty="0" smtClean="0">
                <a:solidFill>
                  <a:srgbClr val="66CC66"/>
                </a:solidFill>
                <a:latin typeface="Consolas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 kernel</a:t>
            </a:r>
            <a:r>
              <a:rPr lang="en-US" dirty="0">
                <a:solidFill>
                  <a:srgbClr val="66CC66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kg</a:t>
            </a:r>
            <a:r>
              <a:rPr lang="en-US" dirty="0">
                <a:solidFill>
                  <a:srgbClr val="66CC66"/>
                </a:solidFill>
                <a:latin typeface="Consolas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 normalizer</a:t>
            </a:r>
            <a:r>
              <a:rPr lang="en-US" dirty="0">
                <a:solidFill>
                  <a:srgbClr val="66CC66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Consolas" charset="0"/>
              </a:rPr>
              <a:t>False</a:t>
            </a:r>
            <a:r>
              <a:rPr lang="en-US" dirty="0">
                <a:solidFill>
                  <a:srgbClr val="66CC66"/>
                </a:solidFill>
                <a:latin typeface="Consolas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charset="0"/>
              </a:rPr>
              <a:t>noise_var</a:t>
            </a:r>
            <a:r>
              <a:rPr lang="en-US" dirty="0">
                <a:solidFill>
                  <a:srgbClr val="66CC66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FF4500"/>
                </a:solidFill>
                <a:latin typeface="Consolas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.)</a:t>
            </a:r>
            <a:endParaRPr lang="en-US" b="0" i="0" dirty="0">
              <a:solidFill>
                <a:srgbClr val="000000"/>
              </a:solidFill>
              <a:effectLst/>
              <a:latin typeface="Consola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4824" y="4810190"/>
            <a:ext cx="11640766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fontAlgn="t"/>
            <a:r>
              <a:rPr lang="en-US" i="1" dirty="0">
                <a:solidFill>
                  <a:srgbClr val="808080"/>
                </a:solidFill>
                <a:latin typeface="Consolas" charset="0"/>
              </a:rPr>
              <a:t># </a:t>
            </a:r>
            <a:r>
              <a:rPr lang="en-US" i="1" dirty="0" smtClean="0">
                <a:solidFill>
                  <a:srgbClr val="808080"/>
                </a:solidFill>
                <a:latin typeface="Consolas" charset="0"/>
              </a:rPr>
              <a:t>optimization of </a:t>
            </a:r>
            <a:r>
              <a:rPr lang="en-US" i="1" dirty="0">
                <a:solidFill>
                  <a:srgbClr val="808080"/>
                </a:solidFill>
                <a:latin typeface="Consolas" charset="0"/>
              </a:rPr>
              <a:t>the </a:t>
            </a:r>
            <a:r>
              <a:rPr lang="en-US" i="1" dirty="0" smtClean="0">
                <a:solidFill>
                  <a:srgbClr val="808080"/>
                </a:solidFill>
                <a:latin typeface="Consolas" charset="0"/>
              </a:rPr>
              <a:t>parameters</a:t>
            </a:r>
            <a:endParaRPr lang="en-US" dirty="0" smtClean="0">
              <a:solidFill>
                <a:srgbClr val="000000"/>
              </a:solidFill>
              <a:latin typeface="Consolas" charset="0"/>
            </a:endParaRPr>
          </a:p>
          <a:p>
            <a:pPr fontAlgn="t"/>
            <a:r>
              <a:rPr lang="en-US" dirty="0" err="1" smtClean="0">
                <a:solidFill>
                  <a:srgbClr val="000000"/>
                </a:solidFill>
                <a:latin typeface="Consolas" charset="0"/>
              </a:rPr>
              <a:t>model.optimize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(messages</a:t>
            </a:r>
            <a:r>
              <a:rPr lang="en-US" dirty="0" smtClean="0">
                <a:solidFill>
                  <a:srgbClr val="66CC66"/>
                </a:solidFill>
                <a:latin typeface="Consolas" charset="0"/>
              </a:rPr>
              <a:t>=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True</a:t>
            </a:r>
            <a:r>
              <a:rPr lang="en-US" dirty="0">
                <a:solidFill>
                  <a:srgbClr val="66CC66"/>
                </a:solidFill>
                <a:latin typeface="Consolas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charset="0"/>
              </a:rPr>
              <a:t>max_f_eval</a:t>
            </a:r>
            <a:r>
              <a:rPr lang="en-US" dirty="0">
                <a:solidFill>
                  <a:srgbClr val="66CC66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FF4500"/>
                </a:solidFill>
                <a:latin typeface="Consolas" charset="0"/>
              </a:rPr>
              <a:t>1000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)</a:t>
            </a:r>
          </a:p>
          <a:p>
            <a:pPr fontAlgn="t"/>
            <a:endParaRPr lang="en-US" dirty="0" smtClean="0">
              <a:solidFill>
                <a:srgbClr val="000000"/>
              </a:solidFill>
              <a:latin typeface="Consolas" charset="0"/>
            </a:endParaRPr>
          </a:p>
          <a:p>
            <a:pPr lvl="0" fontAlgn="t"/>
            <a:r>
              <a:rPr lang="en-US" i="1" dirty="0">
                <a:solidFill>
                  <a:srgbClr val="808080"/>
                </a:solidFill>
                <a:latin typeface="Consolas" charset="0"/>
              </a:rPr>
              <a:t># </a:t>
            </a:r>
            <a:r>
              <a:rPr lang="en-US" i="1" dirty="0" smtClean="0">
                <a:solidFill>
                  <a:srgbClr val="808080"/>
                </a:solidFill>
                <a:latin typeface="Consolas" charset="0"/>
              </a:rPr>
              <a:t>run the algorithm 10 using randomly-chosen starting coordinates </a:t>
            </a:r>
            <a:r>
              <a:rPr lang="mr-IN" i="1" dirty="0" smtClean="0">
                <a:solidFill>
                  <a:srgbClr val="808080"/>
                </a:solidFill>
                <a:latin typeface="Consolas" charset="0"/>
              </a:rPr>
              <a:t>–</a:t>
            </a:r>
            <a:r>
              <a:rPr lang="en-US" i="1" dirty="0" smtClean="0">
                <a:solidFill>
                  <a:srgbClr val="808080"/>
                </a:solidFill>
                <a:latin typeface="Consolas" charset="0"/>
              </a:rPr>
              <a:t> avoid finding local maximum </a:t>
            </a:r>
          </a:p>
          <a:p>
            <a:pPr lvl="0" fontAlgn="t"/>
            <a:r>
              <a:rPr lang="en-US" dirty="0" err="1" smtClean="0">
                <a:solidFill>
                  <a:srgbClr val="000000"/>
                </a:solidFill>
                <a:latin typeface="Consolas" charset="0"/>
              </a:rPr>
              <a:t>model.optimize_restarts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nsolas" charset="0"/>
              </a:rPr>
              <a:t>num_restarts</a:t>
            </a:r>
            <a:r>
              <a:rPr lang="en-US" dirty="0" smtClean="0">
                <a:solidFill>
                  <a:srgbClr val="66CC66"/>
                </a:solidFill>
                <a:latin typeface="Consolas" charset="0"/>
              </a:rPr>
              <a:t>=</a:t>
            </a:r>
            <a:r>
              <a:rPr lang="en-US" dirty="0" smtClean="0">
                <a:solidFill>
                  <a:srgbClr val="FF4500"/>
                </a:solidFill>
                <a:latin typeface="Consolas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)</a:t>
            </a:r>
            <a:endParaRPr lang="en-US" b="0" i="0" dirty="0">
              <a:solidFill>
                <a:srgbClr val="000000"/>
              </a:solidFill>
              <a:effectLst/>
              <a:latin typeface="Consolas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4824" y="1239646"/>
            <a:ext cx="116407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232323"/>
                </a:solidFill>
              </a:rPr>
              <a:t>GPy</a:t>
            </a:r>
            <a:r>
              <a:rPr lang="en-US" sz="2400" dirty="0">
                <a:solidFill>
                  <a:srgbClr val="232323"/>
                </a:solidFill>
              </a:rPr>
              <a:t> is a Gaussian Process (GP) framework written in python, from the Sheffield machine learning group. http://</a:t>
            </a:r>
            <a:r>
              <a:rPr lang="en-US" sz="2400" dirty="0" err="1">
                <a:solidFill>
                  <a:srgbClr val="232323"/>
                </a:solidFill>
              </a:rPr>
              <a:t>sheffieldml.github.io</a:t>
            </a:r>
            <a:r>
              <a:rPr lang="en-US" sz="2400" dirty="0">
                <a:solidFill>
                  <a:srgbClr val="232323"/>
                </a:solidFill>
              </a:rPr>
              <a:t>/</a:t>
            </a:r>
            <a:r>
              <a:rPr lang="en-US" sz="2400" dirty="0" err="1">
                <a:solidFill>
                  <a:srgbClr val="232323"/>
                </a:solidFill>
              </a:rPr>
              <a:t>GPy</a:t>
            </a:r>
            <a:r>
              <a:rPr lang="en-US" sz="2400" dirty="0">
                <a:solidFill>
                  <a:srgbClr val="232323"/>
                </a:solidFill>
              </a:rPr>
              <a:t>/</a:t>
            </a:r>
            <a:endParaRPr lang="en-GB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207205" y="3741336"/>
            <a:ext cx="11012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onsolas" charset="0"/>
              </a:rPr>
              <a:t>variance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:</a:t>
            </a:r>
            <a:r>
              <a:rPr lang="en-US" dirty="0" smtClean="0">
                <a:solidFill>
                  <a:srgbClr val="66CC66"/>
                </a:solidFill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variation of function values from their mean</a:t>
            </a:r>
          </a:p>
          <a:p>
            <a:r>
              <a:rPr lang="en-US" b="1" dirty="0">
                <a:solidFill>
                  <a:srgbClr val="000000"/>
                </a:solidFill>
                <a:latin typeface="Consolas" charset="0"/>
              </a:rPr>
              <a:t>l</a:t>
            </a:r>
            <a:r>
              <a:rPr lang="en-US" b="1" dirty="0" smtClean="0">
                <a:solidFill>
                  <a:srgbClr val="000000"/>
                </a:solidFill>
                <a:latin typeface="Consolas" charset="0"/>
              </a:rPr>
              <a:t>engthscale: 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dictates the smoothness of the function   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Consolas" charset="0"/>
              </a:rPr>
              <a:t>noise_var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: how much noise is expected to be present in the data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012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/>
              <a:t>Contents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962" y="2427605"/>
            <a:ext cx="11012488" cy="1915795"/>
          </a:xfrm>
        </p:spPr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en-GB" sz="3600" dirty="0" smtClean="0">
                <a:solidFill>
                  <a:schemeClr val="bg2">
                    <a:lumMod val="90000"/>
                  </a:schemeClr>
                </a:solidFill>
              </a:rPr>
              <a:t>Introduction</a:t>
            </a:r>
          </a:p>
          <a:p>
            <a:pPr algn="ctr">
              <a:lnSpc>
                <a:spcPct val="150000"/>
              </a:lnSpc>
            </a:pPr>
            <a:r>
              <a:rPr lang="en-GB" sz="3600" dirty="0" smtClean="0">
                <a:solidFill>
                  <a:schemeClr val="bg2">
                    <a:lumMod val="90000"/>
                  </a:schemeClr>
                </a:solidFill>
              </a:rPr>
              <a:t>The software</a:t>
            </a:r>
          </a:p>
          <a:p>
            <a:pPr algn="ctr">
              <a:lnSpc>
                <a:spcPct val="150000"/>
              </a:lnSpc>
            </a:pPr>
            <a:r>
              <a:rPr lang="en-GB" sz="3600" dirty="0" smtClean="0"/>
              <a:t>Results and discussion</a:t>
            </a:r>
          </a:p>
          <a:p>
            <a:pPr algn="ctr">
              <a:lnSpc>
                <a:spcPct val="150000"/>
              </a:lnSpc>
            </a:pPr>
            <a:r>
              <a:rPr lang="en-GB" sz="3600" dirty="0" smtClean="0">
                <a:solidFill>
                  <a:schemeClr val="bg2">
                    <a:lumMod val="90000"/>
                  </a:schemeClr>
                </a:solidFill>
              </a:rPr>
              <a:t>Future work</a:t>
            </a:r>
            <a:endParaRPr lang="en-GB" sz="3600" dirty="0" smtClean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D6F4A-EF19-4207-9352-00A502E06581}" type="datetime1">
              <a:rPr lang="en-GB" smtClean="0"/>
              <a:t>27/08/2017</a:t>
            </a:fld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0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/>
              <a:t>Results and discussion</a:t>
            </a:r>
            <a:endParaRPr lang="en-GB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27/08/2017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16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" t="19128" r="2269" b="4549"/>
          <a:stretch/>
        </p:blipFill>
        <p:spPr>
          <a:xfrm>
            <a:off x="811399" y="1670565"/>
            <a:ext cx="10563935" cy="48064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47099" y="1208900"/>
            <a:ext cx="313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Model before optimization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048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31/08/2017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17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" t="19095" b="3190"/>
          <a:stretch/>
        </p:blipFill>
        <p:spPr>
          <a:xfrm>
            <a:off x="594326" y="1380610"/>
            <a:ext cx="11424581" cy="51563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09835" y="646957"/>
            <a:ext cx="313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Model after optimization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1519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/>
              <a:t>Contents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962" y="2427605"/>
            <a:ext cx="11012488" cy="1915795"/>
          </a:xfrm>
        </p:spPr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en-GB" sz="3600" dirty="0" smtClean="0">
                <a:solidFill>
                  <a:schemeClr val="bg2">
                    <a:lumMod val="90000"/>
                  </a:schemeClr>
                </a:solidFill>
              </a:rPr>
              <a:t>Introduction</a:t>
            </a:r>
          </a:p>
          <a:p>
            <a:pPr algn="ctr">
              <a:lnSpc>
                <a:spcPct val="150000"/>
              </a:lnSpc>
            </a:pPr>
            <a:r>
              <a:rPr lang="en-GB" sz="3600" dirty="0" smtClean="0">
                <a:solidFill>
                  <a:schemeClr val="bg2">
                    <a:lumMod val="90000"/>
                  </a:schemeClr>
                </a:solidFill>
              </a:rPr>
              <a:t>The software</a:t>
            </a:r>
          </a:p>
          <a:p>
            <a:pPr algn="ctr">
              <a:lnSpc>
                <a:spcPct val="150000"/>
              </a:lnSpc>
            </a:pPr>
            <a:r>
              <a:rPr lang="en-GB" sz="3600" dirty="0" smtClean="0">
                <a:solidFill>
                  <a:schemeClr val="bg2">
                    <a:lumMod val="90000"/>
                  </a:schemeClr>
                </a:solidFill>
              </a:rPr>
              <a:t>Results and discussion</a:t>
            </a:r>
          </a:p>
          <a:p>
            <a:pPr algn="ctr">
              <a:lnSpc>
                <a:spcPct val="150000"/>
              </a:lnSpc>
            </a:pPr>
            <a:r>
              <a:rPr lang="en-GB" sz="3600" dirty="0" smtClean="0"/>
              <a:t>Future work</a:t>
            </a:r>
            <a:endParaRPr lang="en-GB" sz="3600" dirty="0" smtClean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D6F4A-EF19-4207-9352-00A502E06581}" type="datetime1">
              <a:rPr lang="en-GB" smtClean="0"/>
              <a:t>27/08/2017</a:t>
            </a:fld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795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/>
              <a:t>Future work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047" y="2643884"/>
            <a:ext cx="11704320" cy="3043555"/>
          </a:xfrm>
        </p:spPr>
        <p:txBody>
          <a:bodyPr anchor="ctr"/>
          <a:lstStyle/>
          <a:p>
            <a:pPr>
              <a:lnSpc>
                <a:spcPct val="200000"/>
              </a:lnSpc>
            </a:pPr>
            <a:r>
              <a:rPr lang="en-GB" sz="2800" dirty="0" smtClean="0"/>
              <a:t>Change in the protocol for preparing decanoate solutions: stabilize the system</a:t>
            </a:r>
          </a:p>
          <a:p>
            <a:pPr>
              <a:lnSpc>
                <a:spcPct val="200000"/>
              </a:lnSpc>
            </a:pPr>
            <a:r>
              <a:rPr lang="en-GB" sz="2800" dirty="0" smtClean="0"/>
              <a:t>Cover for the petri dishes: avoid air flows affecting the system</a:t>
            </a:r>
          </a:p>
          <a:p>
            <a:pPr>
              <a:lnSpc>
                <a:spcPct val="200000"/>
              </a:lnSpc>
            </a:pPr>
            <a:r>
              <a:rPr lang="en-GB" sz="2800" dirty="0" smtClean="0"/>
              <a:t>Different kernels exploration: the effect of sum and product</a:t>
            </a:r>
          </a:p>
          <a:p>
            <a:pPr>
              <a:lnSpc>
                <a:spcPct val="200000"/>
              </a:lnSpc>
            </a:pPr>
            <a:r>
              <a:rPr lang="en-GB" sz="2800" dirty="0" smtClean="0"/>
              <a:t>Test experiments within the found ranges of pH and molarity </a:t>
            </a:r>
          </a:p>
          <a:p>
            <a:pPr>
              <a:lnSpc>
                <a:spcPct val="200000"/>
              </a:lnSpc>
            </a:pPr>
            <a:endParaRPr lang="en-GB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27/08/2017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2085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/>
              <a:t>Contents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962" y="2427605"/>
            <a:ext cx="11012488" cy="1915795"/>
          </a:xfrm>
        </p:spPr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en-GB" sz="3600" dirty="0" smtClean="0"/>
              <a:t>Introduction</a:t>
            </a:r>
          </a:p>
          <a:p>
            <a:pPr algn="ctr">
              <a:lnSpc>
                <a:spcPct val="150000"/>
              </a:lnSpc>
            </a:pPr>
            <a:r>
              <a:rPr lang="en-GB" sz="3600" dirty="0" smtClean="0">
                <a:solidFill>
                  <a:schemeClr val="bg2">
                    <a:lumMod val="90000"/>
                  </a:schemeClr>
                </a:solidFill>
              </a:rPr>
              <a:t>The software</a:t>
            </a:r>
          </a:p>
          <a:p>
            <a:pPr algn="ctr">
              <a:lnSpc>
                <a:spcPct val="150000"/>
              </a:lnSpc>
            </a:pPr>
            <a:r>
              <a:rPr lang="en-GB" sz="3600" dirty="0" smtClean="0">
                <a:solidFill>
                  <a:schemeClr val="bg2">
                    <a:lumMod val="90000"/>
                  </a:schemeClr>
                </a:solidFill>
              </a:rPr>
              <a:t>Results and discussion</a:t>
            </a:r>
          </a:p>
          <a:p>
            <a:pPr algn="ctr">
              <a:lnSpc>
                <a:spcPct val="150000"/>
              </a:lnSpc>
            </a:pPr>
            <a:r>
              <a:rPr lang="en-GB" sz="3600" dirty="0" smtClean="0">
                <a:solidFill>
                  <a:schemeClr val="bg2">
                    <a:lumMod val="90000"/>
                  </a:schemeClr>
                </a:solidFill>
              </a:rPr>
              <a:t>Future work</a:t>
            </a:r>
            <a:endParaRPr lang="en-GB" sz="3600" dirty="0" smtClean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D6F4A-EF19-4207-9352-00A502E06581}" type="datetime1">
              <a:rPr lang="en-GB" smtClean="0"/>
              <a:t>26/08/2017</a:t>
            </a:fld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31/08/2017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3287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fitness value 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31/08/2017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21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63" y="1267315"/>
            <a:ext cx="5422731" cy="525807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11694" y="893078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sz="2400" dirty="0" smtClean="0">
                <a:ea typeface="Calibri" charset="0"/>
                <a:cs typeface="Times New Roman" charset="0"/>
              </a:rPr>
              <a:t>0 is the </a:t>
            </a:r>
            <a:r>
              <a:rPr lang="en-GB" sz="2400" dirty="0">
                <a:ea typeface="Calibri" charset="0"/>
                <a:cs typeface="Times New Roman" charset="0"/>
              </a:rPr>
              <a:t>initial position of the droplet when the tracking </a:t>
            </a:r>
            <a:r>
              <a:rPr lang="en-GB" sz="2400" dirty="0" smtClean="0">
                <a:ea typeface="Calibri" charset="0"/>
                <a:cs typeface="Times New Roman" charset="0"/>
              </a:rPr>
              <a:t>starts. </a:t>
            </a:r>
          </a:p>
          <a:p>
            <a:pPr marL="285750" indent="-285750">
              <a:buFont typeface="Arial" charset="0"/>
              <a:buChar char="•"/>
            </a:pPr>
            <a:r>
              <a:rPr lang="en-GB" sz="2400" dirty="0" smtClean="0">
                <a:ea typeface="Calibri" charset="0"/>
                <a:cs typeface="Times New Roman" charset="0"/>
              </a:rPr>
              <a:t>After 8 camera </a:t>
            </a:r>
            <a:r>
              <a:rPr lang="en-GB" sz="2400" dirty="0">
                <a:ea typeface="Calibri" charset="0"/>
                <a:cs typeface="Times New Roman" charset="0"/>
              </a:rPr>
              <a:t>frames, the droplet has moved to position </a:t>
            </a:r>
            <a:r>
              <a:rPr lang="en-GB" sz="2400" dirty="0" smtClean="0">
                <a:ea typeface="Calibri" charset="0"/>
                <a:cs typeface="Times New Roman" charset="0"/>
              </a:rPr>
              <a:t>1</a:t>
            </a:r>
          </a:p>
          <a:p>
            <a:pPr marL="285750" indent="-285750">
              <a:buFont typeface="Arial" charset="0"/>
              <a:buChar char="•"/>
            </a:pPr>
            <a:r>
              <a:rPr lang="en-GB" sz="2400" dirty="0" smtClean="0">
                <a:ea typeface="Calibri" charset="0"/>
                <a:cs typeface="Times New Roman" charset="0"/>
              </a:rPr>
              <a:t> </a:t>
            </a:r>
            <a:r>
              <a:rPr lang="en-GB" sz="2400" dirty="0">
                <a:ea typeface="Calibri" charset="0"/>
                <a:cs typeface="Times New Roman" charset="0"/>
              </a:rPr>
              <a:t>The vector </a:t>
            </a:r>
            <a:r>
              <a:rPr lang="en-GB" sz="2400" i="1" dirty="0" err="1">
                <a:ea typeface="Calibri" charset="0"/>
                <a:cs typeface="Times New Roman" charset="0"/>
              </a:rPr>
              <a:t>dist</a:t>
            </a:r>
            <a:r>
              <a:rPr lang="en-GB" sz="2400" i="1" dirty="0">
                <a:ea typeface="Calibri" charset="0"/>
                <a:cs typeface="Times New Roman" charset="0"/>
              </a:rPr>
              <a:t> 0</a:t>
            </a:r>
            <a:r>
              <a:rPr lang="en-GB" sz="2400" dirty="0">
                <a:ea typeface="Calibri" charset="0"/>
                <a:cs typeface="Times New Roman" charset="0"/>
              </a:rPr>
              <a:t> is projected on the axis droplet-salt </a:t>
            </a:r>
            <a:endParaRPr lang="en-GB" sz="2400" dirty="0" smtClean="0">
              <a:ea typeface="Calibri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GB" sz="2400" dirty="0" smtClean="0">
                <a:ea typeface="Calibri" charset="0"/>
                <a:cs typeface="Times New Roman" charset="0"/>
              </a:rPr>
              <a:t>The </a:t>
            </a:r>
            <a:r>
              <a:rPr lang="en-GB" sz="2400" i="1" dirty="0">
                <a:ea typeface="Calibri" charset="0"/>
                <a:cs typeface="Times New Roman" charset="0"/>
              </a:rPr>
              <a:t>partial fitness</a:t>
            </a:r>
            <a:r>
              <a:rPr lang="en-GB" sz="2400" dirty="0">
                <a:ea typeface="Calibri" charset="0"/>
                <a:cs typeface="Times New Roman" charset="0"/>
              </a:rPr>
              <a:t>, </a:t>
            </a:r>
            <a:r>
              <a:rPr lang="en-GB" sz="2400" dirty="0" smtClean="0">
                <a:ea typeface="Calibri" charset="0"/>
                <a:cs typeface="Times New Roman" charset="0"/>
              </a:rPr>
              <a:t>f0 is </a:t>
            </a:r>
            <a:r>
              <a:rPr lang="en-GB" sz="2400" dirty="0">
                <a:ea typeface="Calibri" charset="0"/>
                <a:cs typeface="Times New Roman" charset="0"/>
              </a:rPr>
              <a:t>calculated. </a:t>
            </a:r>
            <a:endParaRPr lang="en-GB" sz="2400" dirty="0" smtClean="0">
              <a:ea typeface="Calibri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GB" sz="2400" dirty="0" smtClean="0">
                <a:ea typeface="Calibri" charset="0"/>
                <a:cs typeface="Times New Roman" charset="0"/>
              </a:rPr>
              <a:t>The </a:t>
            </a:r>
            <a:r>
              <a:rPr lang="en-GB" sz="2400" dirty="0">
                <a:ea typeface="Calibri" charset="0"/>
                <a:cs typeface="Times New Roman" charset="0"/>
              </a:rPr>
              <a:t>same procedure is repeated every </a:t>
            </a:r>
            <a:r>
              <a:rPr lang="en-GB" sz="2400" dirty="0" smtClean="0">
                <a:ea typeface="Calibri" charset="0"/>
                <a:cs typeface="Times New Roman" charset="0"/>
              </a:rPr>
              <a:t>8 frames</a:t>
            </a:r>
            <a:r>
              <a:rPr lang="en-GB" sz="2400" dirty="0">
                <a:ea typeface="Calibri" charset="0"/>
                <a:cs typeface="Times New Roman" charset="0"/>
              </a:rPr>
              <a:t>. </a:t>
            </a:r>
            <a:endParaRPr lang="en-GB" sz="2400" dirty="0" smtClean="0">
              <a:ea typeface="Calibri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GB" sz="2400" dirty="0" smtClean="0">
                <a:ea typeface="Calibri" charset="0"/>
                <a:cs typeface="Times New Roman" charset="0"/>
              </a:rPr>
              <a:t>The </a:t>
            </a:r>
            <a:r>
              <a:rPr lang="en-GB" sz="2400" i="1" dirty="0">
                <a:ea typeface="Calibri" charset="0"/>
                <a:cs typeface="Times New Roman" charset="0"/>
              </a:rPr>
              <a:t>total fitness </a:t>
            </a:r>
            <a:r>
              <a:rPr lang="en-GB" sz="2400" dirty="0">
                <a:ea typeface="Calibri" charset="0"/>
                <a:cs typeface="Times New Roman" charset="0"/>
              </a:rPr>
              <a:t>is the sum of the partial fitness divided by the </a:t>
            </a:r>
            <a:r>
              <a:rPr lang="en-GB" sz="2400" dirty="0" smtClean="0">
                <a:ea typeface="Calibri" charset="0"/>
                <a:cs typeface="Times New Roman" charset="0"/>
              </a:rPr>
              <a:t>a constant plus the total number </a:t>
            </a:r>
            <a:r>
              <a:rPr lang="en-GB" sz="2400" dirty="0">
                <a:ea typeface="Calibri" charset="0"/>
                <a:cs typeface="Times New Roman" charset="0"/>
              </a:rPr>
              <a:t>of frames</a:t>
            </a:r>
            <a:r>
              <a:rPr lang="en-GB" sz="2400" dirty="0" smtClean="0">
                <a:ea typeface="Calibri" charset="0"/>
                <a:cs typeface="Times New Roman" charset="0"/>
              </a:rPr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GB" sz="2400" dirty="0" smtClean="0">
                <a:ea typeface="Calibri" charset="0"/>
                <a:cs typeface="Times New Roman" charset="0"/>
              </a:rPr>
              <a:t>Each individual is tested 4 times, the median value </a:t>
            </a:r>
            <a:r>
              <a:rPr lang="en-GB" sz="2400" dirty="0" smtClean="0"/>
              <a:t> is taken as final </a:t>
            </a:r>
            <a:r>
              <a:rPr lang="en-GB" sz="2400" i="1" dirty="0" smtClean="0"/>
              <a:t>fitness value</a:t>
            </a:r>
            <a:endParaRPr lang="en-GB" sz="2400" i="1" dirty="0"/>
          </a:p>
        </p:txBody>
      </p:sp>
    </p:spTree>
    <p:extLst>
      <p:ext uri="{BB962C8B-B14F-4D97-AF65-F5344CB8AC3E}">
        <p14:creationId xmlns:p14="http://schemas.microsoft.com/office/powerpoint/2010/main" val="849099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4" y="635954"/>
            <a:ext cx="11012486" cy="865186"/>
          </a:xfrm>
        </p:spPr>
        <p:txBody>
          <a:bodyPr/>
          <a:lstStyle/>
          <a:p>
            <a:r>
              <a:rPr lang="en-GB" sz="3600" dirty="0" smtClean="0"/>
              <a:t>Introduction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8964" y="2838370"/>
            <a:ext cx="7838756" cy="1455420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GB" sz="3600" dirty="0" smtClean="0"/>
              <a:t>The research behind the project</a:t>
            </a:r>
          </a:p>
          <a:p>
            <a:pPr>
              <a:lnSpc>
                <a:spcPct val="150000"/>
              </a:lnSpc>
            </a:pPr>
            <a:r>
              <a:rPr lang="en-GB" sz="3600" dirty="0" smtClean="0"/>
              <a:t>The chemical system </a:t>
            </a:r>
            <a:endParaRPr lang="it-IT" sz="3600" dirty="0"/>
          </a:p>
          <a:p>
            <a:pPr>
              <a:lnSpc>
                <a:spcPct val="150000"/>
              </a:lnSpc>
            </a:pPr>
            <a:r>
              <a:rPr lang="it-IT" sz="3600" dirty="0" smtClean="0"/>
              <a:t>The data set</a:t>
            </a:r>
            <a:endParaRPr lang="en-GB" sz="3600" dirty="0" smtClean="0"/>
          </a:p>
          <a:p>
            <a:pPr>
              <a:lnSpc>
                <a:spcPct val="150000"/>
              </a:lnSpc>
            </a:pPr>
            <a:r>
              <a:rPr lang="en-GB" sz="3600" dirty="0" smtClean="0"/>
              <a:t>Gaussian Processes</a:t>
            </a:r>
            <a:endParaRPr lang="en-GB" sz="36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B8DFC-9345-41D1-A31C-B8F838A51BF9}" type="datetime1">
              <a:rPr lang="en-GB" smtClean="0"/>
              <a:t>26/08/2017</a:t>
            </a:fld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4693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4" y="599124"/>
            <a:ext cx="11012486" cy="865186"/>
          </a:xfrm>
        </p:spPr>
        <p:txBody>
          <a:bodyPr/>
          <a:lstStyle/>
          <a:p>
            <a:r>
              <a:rPr lang="en-GB" sz="4000" dirty="0" smtClean="0"/>
              <a:t>The </a:t>
            </a:r>
            <a:r>
              <a:rPr lang="en-GB" sz="3600" dirty="0" smtClean="0"/>
              <a:t>research</a:t>
            </a:r>
            <a:r>
              <a:rPr lang="en-GB" sz="4000" dirty="0" smtClean="0"/>
              <a:t> behind the project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6590" y="1455975"/>
            <a:ext cx="9437233" cy="2106345"/>
          </a:xfrm>
        </p:spPr>
        <p:txBody>
          <a:bodyPr/>
          <a:lstStyle/>
          <a:p>
            <a:r>
              <a:rPr lang="en-GB" sz="2800" dirty="0" smtClean="0"/>
              <a:t>Development of a robotic platform</a:t>
            </a:r>
          </a:p>
          <a:p>
            <a:r>
              <a:rPr lang="en-GB" sz="2800" dirty="0"/>
              <a:t>O</a:t>
            </a:r>
            <a:r>
              <a:rPr lang="en-GB" sz="2800" dirty="0" smtClean="0"/>
              <a:t>ptimize </a:t>
            </a:r>
            <a:r>
              <a:rPr lang="en-GB" sz="2800" dirty="0"/>
              <a:t>the performance of a </a:t>
            </a:r>
            <a:r>
              <a:rPr lang="en-GB" sz="2800" dirty="0" smtClean="0"/>
              <a:t>physicochemical system and its environment</a:t>
            </a:r>
          </a:p>
          <a:p>
            <a:r>
              <a:rPr lang="en-GB" sz="2800" dirty="0" smtClean="0"/>
              <a:t>Handling liquids robot + computer vision analysis</a:t>
            </a:r>
          </a:p>
          <a:p>
            <a:endParaRPr lang="en-GB" sz="28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28/08/2017</a:t>
            </a:fld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4377" y="4363240"/>
            <a:ext cx="3529468" cy="6587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084" y="5241649"/>
            <a:ext cx="1560508" cy="11391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9079" y="3721336"/>
            <a:ext cx="3448778" cy="28206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084" y="3854686"/>
            <a:ext cx="2306282" cy="26873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8757" y="5390836"/>
            <a:ext cx="1785187" cy="76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1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4" y="665379"/>
            <a:ext cx="11012486" cy="865187"/>
          </a:xfrm>
        </p:spPr>
        <p:txBody>
          <a:bodyPr/>
          <a:lstStyle/>
          <a:p>
            <a:r>
              <a:rPr lang="en-GB" sz="3600" dirty="0" smtClean="0"/>
              <a:t>The chemical system</a:t>
            </a:r>
            <a:endParaRPr lang="en-GB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32553" y="1359515"/>
            <a:ext cx="8206250" cy="2281555"/>
          </a:xfrm>
        </p:spPr>
        <p:txBody>
          <a:bodyPr/>
          <a:lstStyle/>
          <a:p>
            <a:r>
              <a:rPr lang="en-GB" sz="2800" dirty="0" smtClean="0"/>
              <a:t>Decanoate acid </a:t>
            </a:r>
            <a:r>
              <a:rPr lang="en-GB" sz="2800" dirty="0"/>
              <a:t>solutions</a:t>
            </a:r>
          </a:p>
          <a:p>
            <a:pPr lvl="1"/>
            <a:r>
              <a:rPr lang="en-GB" sz="2400" dirty="0" smtClean="0"/>
              <a:t>pH: 7 - 12.3</a:t>
            </a:r>
          </a:p>
          <a:p>
            <a:pPr lvl="1"/>
            <a:r>
              <a:rPr lang="en-GB" sz="2400" dirty="0" smtClean="0"/>
              <a:t>molarity: 5mM-20mM</a:t>
            </a:r>
            <a:endParaRPr lang="en-GB" sz="2400" dirty="0" smtClean="0"/>
          </a:p>
          <a:p>
            <a:r>
              <a:rPr lang="en-GB" sz="2800" dirty="0" smtClean="0"/>
              <a:t>1-Decanol </a:t>
            </a:r>
            <a:r>
              <a:rPr lang="en-GB" sz="2800" dirty="0"/>
              <a:t>oil droplet + Oil Red O </a:t>
            </a:r>
            <a:r>
              <a:rPr lang="en-GB" sz="2800" dirty="0" err="1" smtClean="0"/>
              <a:t>lysochrome</a:t>
            </a:r>
            <a:endParaRPr lang="en-GB" sz="2800" dirty="0" smtClean="0"/>
          </a:p>
          <a:p>
            <a:r>
              <a:rPr lang="en-GB" sz="2800" dirty="0"/>
              <a:t>Sodium Chloride </a:t>
            </a:r>
            <a:r>
              <a:rPr lang="mr-IN" sz="2800" dirty="0"/>
              <a:t>–</a:t>
            </a:r>
            <a:r>
              <a:rPr lang="en-GB" sz="2800" dirty="0"/>
              <a:t> </a:t>
            </a:r>
            <a:r>
              <a:rPr lang="en-GB" sz="2800" dirty="0" err="1"/>
              <a:t>NaCl</a:t>
            </a:r>
            <a:r>
              <a:rPr lang="en-GB" sz="2800" dirty="0"/>
              <a:t> 3.5M</a:t>
            </a:r>
          </a:p>
          <a:p>
            <a:endParaRPr lang="en-GB" sz="2800" dirty="0"/>
          </a:p>
          <a:p>
            <a:endParaRPr lang="en-GB" sz="2800" dirty="0" smtClean="0"/>
          </a:p>
          <a:p>
            <a:endParaRPr lang="en-GB" sz="2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07569-0B96-4F53-A0C8-5BCA7910936A}" type="datetime1">
              <a:rPr lang="en-GB" smtClean="0"/>
              <a:t>28/08/2017</a:t>
            </a:fld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grpSp>
        <p:nvGrpSpPr>
          <p:cNvPr id="23" name="Group 22"/>
          <p:cNvGrpSpPr/>
          <p:nvPr/>
        </p:nvGrpSpPr>
        <p:grpSpPr>
          <a:xfrm>
            <a:off x="4045248" y="1863524"/>
            <a:ext cx="3266776" cy="581818"/>
            <a:chOff x="3290702" y="1918474"/>
            <a:chExt cx="3266776" cy="581818"/>
          </a:xfrm>
        </p:grpSpPr>
        <p:sp>
          <p:nvSpPr>
            <p:cNvPr id="3" name="Right Brace 2"/>
            <p:cNvSpPr/>
            <p:nvPr/>
          </p:nvSpPr>
          <p:spPr>
            <a:xfrm>
              <a:off x="3290702" y="1918474"/>
              <a:ext cx="352176" cy="581818"/>
            </a:xfrm>
            <a:prstGeom prst="rightBrac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738078" y="2009486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Environment variables </a:t>
              </a:r>
              <a:endParaRPr lang="en-GB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000054" y="2407879"/>
            <a:ext cx="3949858" cy="3949858"/>
            <a:chOff x="7516018" y="2298337"/>
            <a:chExt cx="3949858" cy="3949858"/>
          </a:xfrm>
        </p:grpSpPr>
        <p:sp>
          <p:nvSpPr>
            <p:cNvPr id="10" name="Oval 9"/>
            <p:cNvSpPr/>
            <p:nvPr/>
          </p:nvSpPr>
          <p:spPr>
            <a:xfrm>
              <a:off x="7516018" y="2298337"/>
              <a:ext cx="3949858" cy="3949858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2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/>
            <p:cNvSpPr/>
            <p:nvPr/>
          </p:nvSpPr>
          <p:spPr>
            <a:xfrm>
              <a:off x="10532855" y="4011465"/>
              <a:ext cx="407488" cy="40748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/>
            <p:cNvSpPr/>
            <p:nvPr/>
          </p:nvSpPr>
          <p:spPr>
            <a:xfrm>
              <a:off x="8041798" y="3683158"/>
              <a:ext cx="1064102" cy="1064102"/>
            </a:xfrm>
            <a:prstGeom prst="ellipse">
              <a:avLst/>
            </a:prstGeom>
            <a:gradFill flip="none" rotWithShape="1">
              <a:gsLst>
                <a:gs pos="77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0"/>
                    <a:lumOff val="100000"/>
                  </a:schemeClr>
                </a:gs>
                <a:gs pos="7000">
                  <a:schemeClr val="accent4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460473" y="4418953"/>
              <a:ext cx="1005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i="1" dirty="0" smtClean="0"/>
                <a:t>oil droplet</a:t>
              </a:r>
              <a:endParaRPr lang="en-GB" sz="1400" i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648746" y="3412690"/>
              <a:ext cx="11464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i="1" dirty="0" smtClean="0"/>
                <a:t>salt source</a:t>
              </a:r>
              <a:endParaRPr lang="en-GB" sz="1600" i="1" dirty="0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8776033" y="3945156"/>
              <a:ext cx="1960316" cy="320701"/>
            </a:xfrm>
            <a:custGeom>
              <a:avLst/>
              <a:gdLst>
                <a:gd name="connsiteX0" fmla="*/ 1850521 w 1850521"/>
                <a:gd name="connsiteY0" fmla="*/ 250367 h 294446"/>
                <a:gd name="connsiteX1" fmla="*/ 1661836 w 1850521"/>
                <a:gd name="connsiteY1" fmla="*/ 3624 h 294446"/>
                <a:gd name="connsiteX2" fmla="*/ 1255436 w 1850521"/>
                <a:gd name="connsiteY2" fmla="*/ 105224 h 294446"/>
                <a:gd name="connsiteX3" fmla="*/ 776464 w 1850521"/>
                <a:gd name="connsiteY3" fmla="*/ 134252 h 294446"/>
                <a:gd name="connsiteX4" fmla="*/ 558750 w 1850521"/>
                <a:gd name="connsiteY4" fmla="*/ 279395 h 294446"/>
                <a:gd name="connsiteX5" fmla="*/ 195893 w 1850521"/>
                <a:gd name="connsiteY5" fmla="*/ 177795 h 294446"/>
                <a:gd name="connsiteX6" fmla="*/ 7207 w 1850521"/>
                <a:gd name="connsiteY6" fmla="*/ 279395 h 294446"/>
                <a:gd name="connsiteX7" fmla="*/ 36236 w 1850521"/>
                <a:gd name="connsiteY7" fmla="*/ 293909 h 294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50521" h="294446">
                  <a:moveTo>
                    <a:pt x="1850521" y="250367"/>
                  </a:moveTo>
                  <a:cubicBezTo>
                    <a:pt x="1805769" y="139090"/>
                    <a:pt x="1761017" y="27814"/>
                    <a:pt x="1661836" y="3624"/>
                  </a:cubicBezTo>
                  <a:cubicBezTo>
                    <a:pt x="1562655" y="-20566"/>
                    <a:pt x="1402998" y="83453"/>
                    <a:pt x="1255436" y="105224"/>
                  </a:cubicBezTo>
                  <a:cubicBezTo>
                    <a:pt x="1107874" y="126995"/>
                    <a:pt x="892578" y="105224"/>
                    <a:pt x="776464" y="134252"/>
                  </a:cubicBezTo>
                  <a:cubicBezTo>
                    <a:pt x="660350" y="163280"/>
                    <a:pt x="655512" y="272138"/>
                    <a:pt x="558750" y="279395"/>
                  </a:cubicBezTo>
                  <a:cubicBezTo>
                    <a:pt x="461988" y="286652"/>
                    <a:pt x="287817" y="177795"/>
                    <a:pt x="195893" y="177795"/>
                  </a:cubicBezTo>
                  <a:cubicBezTo>
                    <a:pt x="103969" y="177795"/>
                    <a:pt x="33816" y="260043"/>
                    <a:pt x="7207" y="279395"/>
                  </a:cubicBezTo>
                  <a:cubicBezTo>
                    <a:pt x="-19402" y="298747"/>
                    <a:pt x="36236" y="293909"/>
                    <a:pt x="36236" y="293909"/>
                  </a:cubicBezTo>
                </a:path>
              </a:pathLst>
            </a:custGeom>
            <a:noFill/>
            <a:ln w="28575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" r="5498" b="68148"/>
          <a:stretch/>
        </p:blipFill>
        <p:spPr>
          <a:xfrm>
            <a:off x="214648" y="4215208"/>
            <a:ext cx="7097376" cy="173003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98" r="83175"/>
          <a:stretch/>
        </p:blipFill>
        <p:spPr>
          <a:xfrm>
            <a:off x="188860" y="5820022"/>
            <a:ext cx="1315545" cy="42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9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/>
              <a:t>The data set</a:t>
            </a:r>
            <a:endParaRPr lang="en-GB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29/08/2017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97134" y="1168075"/>
            <a:ext cx="675099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sz="2800" dirty="0" smtClean="0"/>
              <a:t>73 observations</a:t>
            </a:r>
          </a:p>
          <a:p>
            <a:pPr marL="285750" indent="-285750">
              <a:buFont typeface="Arial" charset="0"/>
              <a:buChar char="•"/>
            </a:pPr>
            <a:r>
              <a:rPr lang="en-GB" sz="2800" dirty="0" smtClean="0"/>
              <a:t>3 features: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GB" sz="2800" dirty="0" smtClean="0"/>
              <a:t>2 variables: pH and molarity</a:t>
            </a:r>
          </a:p>
          <a:p>
            <a:pPr marL="742950" lvl="1" indent="-285750">
              <a:buFont typeface="Arial" charset="0"/>
              <a:buChar char="•"/>
            </a:pPr>
            <a:r>
              <a:rPr lang="en-GB" sz="2800" dirty="0" smtClean="0"/>
              <a:t>1 score: fitness value</a:t>
            </a:r>
            <a:endParaRPr lang="en-GB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802" y="2918297"/>
            <a:ext cx="7685380" cy="37542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5" t="9414" r="7262" b="10159"/>
          <a:stretch/>
        </p:blipFill>
        <p:spPr>
          <a:xfrm>
            <a:off x="7048129" y="552521"/>
            <a:ext cx="4553321" cy="220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1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31/08/2017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3" t="6001" r="10729" b="3459"/>
          <a:stretch/>
        </p:blipFill>
        <p:spPr>
          <a:xfrm>
            <a:off x="4571530" y="486385"/>
            <a:ext cx="7212363" cy="62743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400" y="924127"/>
            <a:ext cx="439967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sz="2200" dirty="0"/>
              <a:t>c</a:t>
            </a:r>
            <a:r>
              <a:rPr lang="en-GB" sz="2200" dirty="0" smtClean="0"/>
              <a:t>ollected from evolutionary algorithm</a:t>
            </a:r>
          </a:p>
          <a:p>
            <a:pPr marL="285750" indent="-285750">
              <a:buFont typeface="Arial" charset="0"/>
              <a:buChar char="•"/>
            </a:pPr>
            <a:r>
              <a:rPr lang="en-GB" sz="2200" b="1" dirty="0" smtClean="0"/>
              <a:t>CMA-ES:</a:t>
            </a:r>
            <a:r>
              <a:rPr lang="en-GB" sz="2200" dirty="0"/>
              <a:t> </a:t>
            </a:r>
            <a:r>
              <a:rPr lang="en-GB" sz="2200" i="1" dirty="0" smtClean="0"/>
              <a:t>Covariance </a:t>
            </a:r>
            <a:r>
              <a:rPr lang="en-GB" sz="2200" i="1" dirty="0"/>
              <a:t>Matrix Adaptation Evolution </a:t>
            </a:r>
            <a:r>
              <a:rPr lang="en-GB" sz="2200" i="1" dirty="0" smtClean="0"/>
              <a:t>Strategy</a:t>
            </a:r>
          </a:p>
          <a:p>
            <a:pPr marL="742950" lvl="1" indent="-285750">
              <a:buFont typeface="Arial" charset="0"/>
              <a:buChar char="•"/>
            </a:pPr>
            <a:r>
              <a:rPr lang="en-GB" sz="2200" dirty="0"/>
              <a:t>i</a:t>
            </a:r>
            <a:r>
              <a:rPr lang="en-GB" sz="2200" dirty="0" smtClean="0"/>
              <a:t>n each generation new individuals are generated by variation of current ‘parent individuals’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GB" sz="2200" dirty="0"/>
              <a:t>s</a:t>
            </a:r>
            <a:r>
              <a:rPr lang="en-GB" sz="2200" dirty="0" smtClean="0"/>
              <a:t>ome are selected to become parents in the next generation based on their fitness value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GB" sz="2200" dirty="0" smtClean="0"/>
              <a:t>over generations individuals with better fitness values are selected </a:t>
            </a:r>
          </a:p>
        </p:txBody>
      </p:sp>
      <p:sp>
        <p:nvSpPr>
          <p:cNvPr id="13" name="AutoShape 7" descr="https://wikimedia.org/api/rest_v1/media/math/render/svg/87f9e315fd7e2ba406057a97300593c4802b53e4"/>
          <p:cNvSpPr>
            <a:spLocks noChangeAspect="1" noChangeArrowheads="1"/>
          </p:cNvSpPr>
          <p:nvPr/>
        </p:nvSpPr>
        <p:spPr bwMode="auto">
          <a:xfrm>
            <a:off x="152400" y="152400"/>
            <a:ext cx="3972128" cy="397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" name="AutoShape 8" descr="(x)"/>
          <p:cNvSpPr>
            <a:spLocks noChangeAspect="1" noChangeArrowheads="1"/>
          </p:cNvSpPr>
          <p:nvPr/>
        </p:nvSpPr>
        <p:spPr bwMode="auto">
          <a:xfrm>
            <a:off x="152400" y="152400"/>
            <a:ext cx="3972128" cy="397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" name="AutoShape 9" descr="https://wikimedia.org/api/rest_v1/media/math/render/svg/132e57acb643253e7810ee9702d9581f159a1c61"/>
          <p:cNvSpPr>
            <a:spLocks noChangeAspect="1" noChangeArrowheads="1"/>
          </p:cNvSpPr>
          <p:nvPr/>
        </p:nvSpPr>
        <p:spPr bwMode="auto">
          <a:xfrm>
            <a:off x="152400" y="152400"/>
            <a:ext cx="3972128" cy="397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7" name="AutoShape 11" descr="https://wikimedia.org/api/rest_v1/media/math/render/svg/87f9e315fd7e2ba406057a97300593c4802b53e4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34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/>
              <a:t>Gaussian processes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72C50-7A45-4BE9-86B9-D6C48399E01E}" type="datetime1">
              <a:rPr lang="en-GB" smtClean="0"/>
              <a:t>03/09/2017</a:t>
            </a:fld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4854127" y="759211"/>
            <a:ext cx="6556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A Gaussian Process </a:t>
            </a:r>
            <a:r>
              <a:rPr lang="en-GB" dirty="0" smtClean="0"/>
              <a:t>(GP)</a:t>
            </a:r>
            <a:r>
              <a:rPr lang="en-GB" i="1" dirty="0"/>
              <a:t> </a:t>
            </a:r>
            <a:r>
              <a:rPr lang="en-GB" i="1" dirty="0" smtClean="0"/>
              <a:t>is a distribution over functions </a:t>
            </a:r>
            <a:endParaRPr lang="en-GB" i="1" dirty="0"/>
          </a:p>
        </p:txBody>
      </p:sp>
      <p:sp>
        <p:nvSpPr>
          <p:cNvPr id="11" name="Rectangle 10"/>
          <p:cNvSpPr/>
          <p:nvPr/>
        </p:nvSpPr>
        <p:spPr>
          <a:xfrm>
            <a:off x="4233111" y="744649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solidFill>
                  <a:srgbClr val="222222"/>
                </a:solidFill>
                <a:latin typeface="Arial" charset="0"/>
              </a:rPr>
              <a:t>Gaussian process uses </a:t>
            </a:r>
            <a:r>
              <a:rPr lang="en-US">
                <a:solidFill>
                  <a:srgbClr val="0B0080"/>
                </a:solidFill>
                <a:latin typeface="Arial" charset="0"/>
                <a:hlinkClick r:id="rId3" tooltip="Lazy learning"/>
              </a:rPr>
              <a:t>lazy learning</a:t>
            </a:r>
            <a:r>
              <a:rPr lang="en-US">
                <a:solidFill>
                  <a:srgbClr val="222222"/>
                </a:solidFill>
                <a:latin typeface="Arial" charset="0"/>
              </a:rPr>
              <a:t> and a measure of the similarity between points (the </a:t>
            </a:r>
            <a:r>
              <a:rPr lang="en-US" i="1">
                <a:solidFill>
                  <a:srgbClr val="222222"/>
                </a:solidFill>
                <a:latin typeface="Arial" charset="0"/>
              </a:rPr>
              <a:t>kernel function</a:t>
            </a:r>
            <a:r>
              <a:rPr lang="en-US">
                <a:solidFill>
                  <a:srgbClr val="222222"/>
                </a:solidFill>
                <a:latin typeface="Arial" charset="0"/>
              </a:rPr>
              <a:t>) to predict the value for an unseen point from training data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0" y="1870819"/>
                <a:ext cx="12192000" cy="4062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 smtClean="0">
                    <a:solidFill>
                      <a:schemeClr val="tx1"/>
                    </a:solidFill>
                  </a:rPr>
                  <a:t>In</a:t>
                </a:r>
                <a:r>
                  <a:rPr lang="en-US" sz="2400" b="1" dirty="0" smtClean="0">
                    <a:solidFill>
                      <a:schemeClr val="tx1"/>
                    </a:solidFill>
                  </a:rPr>
                  <a:t> CMAES 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individuals are </a:t>
                </a:r>
                <a:r>
                  <a:rPr lang="en-US" sz="2400" dirty="0" smtClean="0"/>
                  <a:t>sampled according to the </a:t>
                </a:r>
                <a:r>
                  <a:rPr lang="en-US" sz="2400" b="1" dirty="0" smtClean="0">
                    <a:solidFill>
                      <a:schemeClr val="tx1"/>
                    </a:solidFill>
                  </a:rPr>
                  <a:t>multivariate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normal </a:t>
                </a:r>
                <a:r>
                  <a:rPr lang="en-US" sz="2400" b="1" dirty="0" smtClean="0">
                    <a:solidFill>
                      <a:schemeClr val="tx1"/>
                    </a:solidFill>
                  </a:rPr>
                  <a:t>distribution (</a:t>
                </a:r>
                <a:r>
                  <a:rPr lang="en-US" sz="2400" b="1" dirty="0"/>
                  <a:t>G</a:t>
                </a:r>
                <a:r>
                  <a:rPr lang="en-US" sz="2400" b="1" dirty="0" smtClean="0">
                    <a:solidFill>
                      <a:schemeClr val="tx1"/>
                    </a:solidFill>
                  </a:rPr>
                  <a:t>aussian distribution); 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a random vector </a:t>
                </a:r>
                <a14:m>
                  <m:oMath xmlns:m="http://schemas.openxmlformats.org/officeDocument/2006/math">
                    <m:r>
                      <a:rPr lang="it-IT" sz="2400" i="1">
                        <a:latin typeface="Cambria Math" charset="0"/>
                      </a:rPr>
                      <m:t>𝑋</m:t>
                    </m:r>
                    <m:r>
                      <a:rPr lang="it-IT" sz="2400" i="1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mr-IN" sz="2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it-IT" sz="2400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it-IT" sz="24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it-IT" sz="24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it-IT" sz="2400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it-IT" sz="24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it-IT" sz="2400" i="1">
                            <a:latin typeface="Cambria Math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it-IT" sz="2400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it-IT" sz="2400" i="1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 has distribution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solidFill>
                          <a:schemeClr val="tx1"/>
                        </a:solidFill>
                      </a:rPr>
                      <m:t>𝑋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ea typeface="Cambria Math" charset="0"/>
                        <a:cs typeface="Cambria Math" charset="0"/>
                      </a:rPr>
                      <m:t>𝒩</m:t>
                    </m:r>
                    <m:d>
                      <m:dPr>
                        <m:ctrlPr>
                          <a:rPr lang="mr-IN" sz="2400" b="0" i="1" smtClean="0">
                            <a:solidFill>
                              <a:schemeClr val="tx1"/>
                            </a:solidFill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mr-IN" sz="2400" b="0" i="1" smtClean="0">
                            <a:solidFill>
                              <a:schemeClr val="tx1"/>
                            </a:solidFill>
                            <a:ea typeface="Cambria Math" charset="0"/>
                            <a:cs typeface="Cambria Math" charset="0"/>
                          </a:rPr>
                          <m:t>𝜇</m:t>
                        </m:r>
                        <m:r>
                          <a:rPr lang="it-IT" sz="2400" b="0" i="1" smtClean="0">
                            <a:solidFill>
                              <a:schemeClr val="tx1"/>
                            </a:solidFill>
                            <a:ea typeface="Cambria Math" charset="0"/>
                            <a:cs typeface="Cambria Math" charset="0"/>
                          </a:rPr>
                          <m:t>, ∑</m:t>
                        </m:r>
                      </m:e>
                    </m:d>
                  </m:oMath>
                </a14:m>
                <a:r>
                  <a:rPr lang="en-GB" sz="2400" dirty="0" smtClean="0">
                    <a:solidFill>
                      <a:schemeClr val="tx1"/>
                    </a:solidFill>
                  </a:rPr>
                  <a:t> with: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GB" sz="2400" dirty="0" smtClean="0">
                    <a:solidFill>
                      <a:schemeClr val="tx1"/>
                    </a:solidFill>
                  </a:rPr>
                  <a:t>k-dimensional </a:t>
                </a:r>
                <a:r>
                  <a:rPr lang="en-GB" sz="2400" i="1" dirty="0" smtClean="0">
                    <a:solidFill>
                      <a:schemeClr val="tx1"/>
                    </a:solidFill>
                  </a:rPr>
                  <a:t>mean vector </a:t>
                </a:r>
                <a14:m>
                  <m:oMath xmlns:m="http://schemas.openxmlformats.org/officeDocument/2006/math">
                    <m:r>
                      <a:rPr lang="en-GB" sz="2400" i="1" smtClean="0">
                        <a:solidFill>
                          <a:schemeClr val="tx1"/>
                        </a:solidFill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it-IT" sz="2400" b="0" i="1" smtClean="0">
                        <a:solidFill>
                          <a:schemeClr val="tx1"/>
                        </a:solidFill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it-IT" sz="2400" b="0" i="1" smtClean="0">
                        <a:solidFill>
                          <a:schemeClr val="tx1"/>
                        </a:solidFill>
                        <a:ea typeface="Cambria Math" charset="0"/>
                        <a:cs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mr-IN" sz="2400" b="0" i="1" smtClean="0">
                            <a:solidFill>
                              <a:schemeClr val="tx1"/>
                            </a:solidFill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it-IT" sz="2400" b="0" i="1" smtClean="0">
                            <a:solidFill>
                              <a:schemeClr val="tx1"/>
                            </a:solidFill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GB" sz="2400" dirty="0" smtClean="0">
                    <a:solidFill>
                      <a:schemeClr val="tx1"/>
                    </a:solidFill>
                  </a:rPr>
                  <a:t> and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it-IT" sz="2400" b="0" i="1" smtClean="0">
                        <a:solidFill>
                          <a:schemeClr val="tx1"/>
                        </a:solidFill>
                      </a:rPr>
                      <m:t>𝑘</m:t>
                    </m:r>
                    <m:r>
                      <a:rPr lang="it-IT" sz="2400" b="0" i="1" smtClean="0">
                        <a:solidFill>
                          <a:schemeClr val="tx1"/>
                        </a:solidFill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it-IT" sz="2400" b="0" i="1" smtClean="0">
                        <a:solidFill>
                          <a:schemeClr val="tx1"/>
                        </a:solidFill>
                      </a:rPr>
                      <m:t>𝑘</m:t>
                    </m:r>
                  </m:oMath>
                </a14:m>
                <a:r>
                  <a:rPr lang="en-GB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GB" sz="2400" i="1" dirty="0" smtClean="0">
                    <a:solidFill>
                      <a:schemeClr val="tx1"/>
                    </a:solidFill>
                  </a:rPr>
                  <a:t>covariance matrix </a:t>
                </a:r>
                <a14:m>
                  <m:oMath xmlns:m="http://schemas.openxmlformats.org/officeDocument/2006/math">
                    <m:r>
                      <a:rPr lang="it-IT" sz="2400" i="1">
                        <a:solidFill>
                          <a:schemeClr val="tx1"/>
                        </a:solidFill>
                        <a:ea typeface="Cambria Math" charset="0"/>
                        <a:cs typeface="Cambria Math" charset="0"/>
                      </a:rPr>
                      <m:t>∑</m:t>
                    </m:r>
                  </m:oMath>
                </a14:m>
                <a:r>
                  <a:rPr lang="en-GB" sz="2400" dirty="0" smtClean="0">
                    <a:solidFill>
                      <a:schemeClr val="tx1"/>
                    </a:solidFill>
                  </a:rPr>
                  <a:t>:=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mr-IN" sz="2400" i="1" dirty="0" smtClean="0">
                            <a:solidFill>
                              <a:schemeClr val="tx1"/>
                            </a:solidFill>
                          </a:rPr>
                        </m:ctrlPr>
                      </m:dPr>
                      <m:e>
                        <m:r>
                          <a:rPr lang="it-IT" sz="2400" b="0" i="1" dirty="0" smtClean="0">
                            <a:solidFill>
                              <a:schemeClr val="tx1"/>
                            </a:solidFill>
                          </a:rPr>
                          <m:t>𝐶𝑜𝑣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mr-IN" sz="2400" b="0" i="1" dirty="0" smtClean="0">
                                <a:solidFill>
                                  <a:schemeClr val="tx1"/>
                                </a:solidFill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</a:rPr>
                                </m:ctrlPr>
                              </m:sSubPr>
                              <m:e>
                                <m:r>
                                  <a:rPr lang="it-IT" sz="2400" b="0" i="1" dirty="0" smtClean="0">
                                    <a:solidFill>
                                      <a:schemeClr val="tx1"/>
                                    </a:solidFill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it-IT" sz="2400" b="0" i="1" dirty="0" smtClean="0">
                                    <a:solidFill>
                                      <a:schemeClr val="tx1"/>
                                    </a:solidFill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it-IT" sz="2400" b="0" i="1" dirty="0" smtClean="0">
                                <a:solidFill>
                                  <a:schemeClr val="tx1"/>
                                </a:solidFill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</a:rPr>
                                </m:ctrlPr>
                              </m:sSubPr>
                              <m:e>
                                <m:r>
                                  <a:rPr lang="it-IT" sz="2400" b="0" i="1" dirty="0" smtClean="0">
                                    <a:solidFill>
                                      <a:schemeClr val="tx1"/>
                                    </a:solidFill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it-IT" sz="2400" b="0" i="1" dirty="0" smtClean="0">
                                    <a:solidFill>
                                      <a:schemeClr val="tx1"/>
                                    </a:solidFill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it-IT" sz="2400" b="0" i="1" dirty="0" smtClean="0">
                            <a:solidFill>
                              <a:schemeClr val="tx1"/>
                            </a:solidFill>
                          </a:rPr>
                          <m:t>;1</m:t>
                        </m:r>
                        <m:r>
                          <a:rPr lang="it-IT" sz="2400" b="0" i="1" dirty="0" smtClean="0">
                            <a:solidFill>
                              <a:schemeClr val="tx1"/>
                            </a:solidFill>
                            <a:ea typeface="Cambria Math" charset="0"/>
                            <a:cs typeface="Cambria Math" charset="0"/>
                          </a:rPr>
                          <m:t>≤</m:t>
                        </m:r>
                        <m:r>
                          <a:rPr lang="it-IT" sz="2400" b="0" i="1" dirty="0" smtClean="0">
                            <a:solidFill>
                              <a:schemeClr val="tx1"/>
                            </a:solidFill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it-IT" sz="2400" b="0" i="1" dirty="0" smtClean="0">
                            <a:solidFill>
                              <a:schemeClr val="tx1"/>
                            </a:solidFill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it-IT" sz="2400" b="0" i="1" dirty="0" smtClean="0">
                            <a:solidFill>
                              <a:schemeClr val="tx1"/>
                            </a:solidFill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lang="it-IT" sz="2400" b="0" i="1" dirty="0" smtClean="0">
                            <a:solidFill>
                              <a:schemeClr val="tx1"/>
                            </a:solidFill>
                            <a:ea typeface="Cambria Math" charset="0"/>
                            <a:cs typeface="Cambria Math" charset="0"/>
                          </a:rPr>
                          <m:t>≤</m:t>
                        </m:r>
                        <m:r>
                          <a:rPr lang="it-IT" sz="2400" b="0" i="1" dirty="0" smtClean="0">
                            <a:solidFill>
                              <a:schemeClr val="tx1"/>
                            </a:solidFill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e>
                    </m:d>
                  </m:oMath>
                </a14:m>
                <a:endParaRPr lang="en-GB" sz="2400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GB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used to describe, at least approximately, any set of (possibly) 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correlated real-valued</a:t>
                </a:r>
                <a:r>
                  <a:rPr lang="en-US" sz="2400" dirty="0">
                    <a:solidFill>
                      <a:schemeClr val="tx1"/>
                    </a:solidFill>
                  </a:rPr>
                  <a:t> 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random variables</a:t>
                </a:r>
                <a:endParaRPr lang="en-US" sz="2400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70819"/>
                <a:ext cx="12192000" cy="4062459"/>
              </a:xfrm>
              <a:prstGeom prst="rect">
                <a:avLst/>
              </a:prstGeom>
              <a:blipFill rotWithShape="0">
                <a:blip r:embed="rId4"/>
                <a:stretch>
                  <a:fillRect l="-650" r="-550" b="-15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163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03/09/2017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324254" y="1313798"/>
                <a:ext cx="11446213" cy="47445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 smtClean="0">
                    <a:solidFill>
                      <a:schemeClr val="tx1"/>
                    </a:solidFill>
                  </a:rPr>
                  <a:t>the </a:t>
                </a:r>
                <a:r>
                  <a:rPr lang="en-US" sz="2400" b="1" dirty="0" smtClean="0">
                    <a:solidFill>
                      <a:schemeClr val="tx1"/>
                    </a:solidFill>
                  </a:rPr>
                  <a:t>marginal distribution 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of any subset of elements from a </a:t>
                </a:r>
                <a:r>
                  <a:rPr lang="en-US" sz="2400" i="1" dirty="0">
                    <a:solidFill>
                      <a:schemeClr val="tx1"/>
                    </a:solidFill>
                  </a:rPr>
                  <a:t>multivariate normal distribution</a:t>
                </a:r>
                <a:r>
                  <a:rPr lang="en-US" sz="2400" dirty="0">
                    <a:solidFill>
                      <a:schemeClr val="tx1"/>
                    </a:solidFill>
                  </a:rPr>
                  <a:t> is also normal: </a:t>
                </a:r>
                <a14:m>
                  <m:oMath xmlns:m="http://schemas.openxmlformats.org/officeDocument/2006/math">
                    <m:r>
                      <a:rPr lang="it-IT" sz="2400" i="1">
                        <a:solidFill>
                          <a:schemeClr val="tx1"/>
                        </a:solidFill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it-IT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it-IT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it-IT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it-IT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it-IT" sz="2400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𝒩</m:t>
                    </m:r>
                    <m:d>
                      <m:dPr>
                        <m:ctrlPr>
                          <a:rPr lang="mr-IN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mr-IN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it-IT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it-IT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  <m:r>
                          <a:rPr lang="it-IT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mr-IN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mr-IN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∑</m:t>
                                      </m:r>
                                    </m:e>
                                    <m:sub>
                                      <m:r>
                                        <a:rPr lang="it-IT" sz="2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∑</m:t>
                                      </m:r>
                                    </m:e>
                                    <m:sub>
                                      <m:r>
                                        <a:rPr lang="it-IT" sz="2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sz="2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∑</m:t>
                                      </m:r>
                                    </m:e>
                                    <m:sub>
                                      <m:r>
                                        <a:rPr lang="it-IT" sz="2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𝑥𝑦</m:t>
                                      </m:r>
                                    </m:sub>
                                    <m:sup>
                                      <m:r>
                                        <a:rPr lang="it-IT" sz="2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∑</m:t>
                                      </m:r>
                                    </m:e>
                                    <m:sub>
                                      <m:r>
                                        <a:rPr lang="it-IT" sz="2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 smtClean="0">
                    <a:solidFill>
                      <a:schemeClr val="tx1"/>
                    </a:solidFill>
                  </a:rPr>
                  <a:t>the</a:t>
                </a:r>
                <a:r>
                  <a:rPr lang="en-US" sz="2400" b="1" dirty="0" smtClean="0">
                    <a:solidFill>
                      <a:schemeClr val="tx1"/>
                    </a:solidFill>
                  </a:rPr>
                  <a:t> conditional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distributions </a:t>
                </a:r>
                <a:r>
                  <a:rPr lang="en-US" sz="2400" dirty="0">
                    <a:solidFill>
                      <a:schemeClr val="tx1"/>
                    </a:solidFill>
                  </a:rPr>
                  <a:t>of a subset of the elements of a </a:t>
                </a:r>
                <a:r>
                  <a:rPr lang="en-US" sz="2400" i="1" dirty="0">
                    <a:solidFill>
                      <a:schemeClr val="tx1"/>
                    </a:solidFill>
                  </a:rPr>
                  <a:t>multivariate normal distribution</a:t>
                </a:r>
                <a:r>
                  <a:rPr lang="en-US" sz="2400" dirty="0">
                    <a:solidFill>
                      <a:schemeClr val="tx1"/>
                    </a:solidFill>
                  </a:rPr>
                  <a:t> (conditional on the remaining elements) are normal too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it-IT" sz="2400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         </m:t>
                    </m:r>
                    <m:r>
                      <a:rPr lang="it-IT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it-IT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it-IT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e>
                        <m:r>
                          <a:rPr lang="it-IT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it-IT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𝒩</m:t>
                    </m:r>
                    <m:d>
                      <m:dPr>
                        <m:ctrlPr>
                          <a:rPr lang="mr-IN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it-IT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sub>
                        </m:sSub>
                        <m:r>
                          <a:rPr lang="it-IT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it-IT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∑</m:t>
                            </m:r>
                          </m:e>
                          <m:sub>
                            <m:r>
                              <a:rPr lang="it-IT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𝑥𝑦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it-IT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∑</m:t>
                            </m:r>
                          </m:e>
                          <m:sub>
                            <m:r>
                              <a:rPr lang="it-IT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it-IT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−1</m:t>
                            </m:r>
                          </m:sup>
                        </m:sSubSup>
                        <m:r>
                          <a:rPr lang="it-IT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d>
                          <m:dPr>
                            <m:ctrlPr>
                              <a:rPr lang="it-IT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it-IT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  <m:r>
                              <a:rPr lang="it-IT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it-IT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  <m:r>
                          <a:rPr lang="it-IT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it-IT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∑</m:t>
                            </m:r>
                          </m:e>
                          <m:sub>
                            <m:r>
                              <a:rPr lang="it-IT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sub>
                        </m:sSub>
                        <m:r>
                          <a:rPr lang="it-IT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it-IT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∑</m:t>
                            </m:r>
                          </m:e>
                          <m:sub>
                            <m:r>
                              <a:rPr lang="it-IT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𝑥𝑦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it-IT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∑</m:t>
                            </m:r>
                          </m:e>
                          <m:sub>
                            <m:r>
                              <a:rPr lang="it-IT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it-IT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−1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it-IT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∑</m:t>
                            </m:r>
                          </m:e>
                          <m:sub>
                            <m:r>
                              <a:rPr lang="it-IT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𝑥𝑦</m:t>
                            </m:r>
                          </m:sub>
                          <m:sup>
                            <m:r>
                              <a:rPr lang="it-IT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𝑇</m:t>
                            </m:r>
                          </m:sup>
                        </m:sSubSup>
                      </m:e>
                    </m:d>
                  </m:oMath>
                </a14:m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54" y="1313798"/>
                <a:ext cx="11446213" cy="4744504"/>
              </a:xfrm>
              <a:prstGeom prst="rect">
                <a:avLst/>
              </a:prstGeom>
              <a:blipFill rotWithShape="0">
                <a:blip r:embed="rId2"/>
                <a:stretch>
                  <a:fillRect l="-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023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full.potx" id="{CA255E10-3E16-4FB7-8EF9-205921B44FCB}" vid="{9D4D5F80-3538-44B6-AEDE-38837871772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binf_project_presentation</Template>
  <TotalTime>0</TotalTime>
  <Words>836</Words>
  <Application>Microsoft Macintosh PowerPoint</Application>
  <PresentationFormat>Widescreen</PresentationFormat>
  <Paragraphs>160</Paragraphs>
  <Slides>21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Calibri</vt:lpstr>
      <vt:lpstr>Cambria Math</vt:lpstr>
      <vt:lpstr>Consolas</vt:lpstr>
      <vt:lpstr>Microsoft New Tai Lue</vt:lpstr>
      <vt:lpstr>Times New Roman</vt:lpstr>
      <vt:lpstr>Wingdings</vt:lpstr>
      <vt:lpstr>Arial</vt:lpstr>
      <vt:lpstr>Brugerdefineret design</vt:lpstr>
      <vt:lpstr>PowerPoint Presentation</vt:lpstr>
      <vt:lpstr>Contents</vt:lpstr>
      <vt:lpstr>Introduction</vt:lpstr>
      <vt:lpstr>The research behind the project</vt:lpstr>
      <vt:lpstr>The chemical system</vt:lpstr>
      <vt:lpstr>The data set</vt:lpstr>
      <vt:lpstr>PowerPoint Presentation</vt:lpstr>
      <vt:lpstr>Gaussian processes</vt:lpstr>
      <vt:lpstr>PowerPoint Presentation</vt:lpstr>
      <vt:lpstr>PowerPoint Presentation</vt:lpstr>
      <vt:lpstr>PowerPoint Presentation</vt:lpstr>
      <vt:lpstr>Radial Basis Function kernel</vt:lpstr>
      <vt:lpstr>Contents</vt:lpstr>
      <vt:lpstr>The software</vt:lpstr>
      <vt:lpstr>Contents</vt:lpstr>
      <vt:lpstr>Results and discussion</vt:lpstr>
      <vt:lpstr>PowerPoint Presentation</vt:lpstr>
      <vt:lpstr>Contents</vt:lpstr>
      <vt:lpstr>Future work</vt:lpstr>
      <vt:lpstr>PowerPoint Presentation</vt:lpstr>
      <vt:lpstr>The fitness value 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Carlotta Porcelli</dc:creator>
  <cp:lastModifiedBy/>
  <cp:revision>1</cp:revision>
  <dcterms:created xsi:type="dcterms:W3CDTF">2017-08-26T17:25:37Z</dcterms:created>
  <dcterms:modified xsi:type="dcterms:W3CDTF">2017-09-03T21:43:57Z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</Properties>
</file>